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Robo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6209E9-DCAD-4A99-9477-6AA7828A8AEF}">
  <a:tblStyle styleId="{E16209E9-DCAD-4A99-9477-6AA7828A8A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3ac7009fb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03ac7009fb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2f9b830b0_0_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02f9b830b0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3ac7009fb_0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03ac7009fb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3ac7009f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3ac7009f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49c4c1ada_0_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263" name="Google Shape;263;g1049c4c1ada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3ac7009f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3ac7009f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2c9d9110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2c9d9110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3ac7009f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3ac7009f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3ac7009f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3ac7009f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49c4c1ada_0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312" name="Google Shape;312;g1049c4c1ada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3ac7009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3ac7009f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3ac7009f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3ac7009f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49c4c1ada_0_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327" name="Google Shape;327;g1049c4c1ada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2f9b830b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2f9b830b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3ac7009f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3ac7009f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2c9d9110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2c9d9110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3ac7009f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3ac7009f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02c9d91103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02c9d91103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2c9d91103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2c9d91103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3ac7009f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3ac7009f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3ac7009f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3ac7009f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62b72eb8a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f62b72eb8a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3ac7009f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3ac7009f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3ac7009f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3ac7009f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442d6a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442d6a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49c4c1ada_0_1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439" name="Google Shape;439;g1049c4c1ada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3ac7009f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3ac7009f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3ac7009fb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3ac7009fb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3ac7009f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3ac7009f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3ac7009fb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3ac7009fb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3ac7009f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3ac7009f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2c9d91103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2c9d91103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49c4c1a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49c4c1a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049c4c1ada_0_1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490" name="Google Shape;490;g1049c4c1ada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3ac7009fb_0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8450" lvl="1" marL="914400" rtl="0" algn="l">
              <a:spcBef>
                <a:spcPts val="0"/>
              </a:spcBef>
              <a:spcAft>
                <a:spcPts val="0"/>
              </a:spcAft>
              <a:buSzPts val="1100"/>
              <a:buChar char="-"/>
            </a:pPr>
            <a:r>
              <a:t/>
            </a:r>
            <a:endParaRPr/>
          </a:p>
        </p:txBody>
      </p:sp>
      <p:sp>
        <p:nvSpPr>
          <p:cNvPr id="498" name="Google Shape;498;g103ac7009fb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49c4c1ada_0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518" name="Google Shape;518;g1049c4c1ada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442d6a5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442d6a5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0442d6a5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0442d6a5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0442d6a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0442d6a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0442d6a52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0442d6a52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0442d6a5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0442d6a5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442d6a52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442d6a52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442d6a52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0442d6a52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49c4c1ada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115" name="Google Shape;115;g1049c4c1ada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49c4c1ada_0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582" name="Google Shape;582;g1049c4c1ada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0442d6a52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0442d6a52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02c9d91103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02c9d91103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49c4c1ada_0_1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95275" lvl="1" marL="914400" rtl="0" algn="l">
              <a:spcBef>
                <a:spcPts val="0"/>
              </a:spcBef>
              <a:spcAft>
                <a:spcPts val="0"/>
              </a:spcAft>
              <a:buClr>
                <a:srgbClr val="3C4043"/>
              </a:buClr>
              <a:buSzPts val="1050"/>
              <a:buFont typeface="Roboto"/>
              <a:buChar char="-"/>
            </a:pPr>
            <a:r>
              <a:t/>
            </a:r>
            <a:endParaRPr sz="1050">
              <a:solidFill>
                <a:srgbClr val="3C4043"/>
              </a:solidFill>
              <a:highlight>
                <a:srgbClr val="FFFFFF"/>
              </a:highlight>
              <a:latin typeface="Roboto"/>
              <a:ea typeface="Roboto"/>
              <a:cs typeface="Roboto"/>
              <a:sym typeface="Roboto"/>
            </a:endParaRPr>
          </a:p>
        </p:txBody>
      </p:sp>
      <p:sp>
        <p:nvSpPr>
          <p:cNvPr id="604" name="Google Shape;604;g1049c4c1ada_0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8aca782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8aca782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02f9b830b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02f9b830b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2f9b830b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2f9b830b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2f9b830b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2f9b830b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2c9d9110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2c9d9110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3ac7009f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3ac7009f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3ac7009fb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103ac7009f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04c88f41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04c88f4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4c88f41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4c88f41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4c88f41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4c88f41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03ac7009f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03ac7009f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62b72eb8a_0_1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f62b72eb8a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62b72eb8a_0_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f62b72eb8a_0_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62b72eb8a_0_3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f62b72eb8a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3443725"/>
            <a:ext cx="8520600" cy="792600"/>
          </a:xfrm>
          <a:prstGeom prst="rect">
            <a:avLst/>
          </a:prstGeom>
        </p:spPr>
        <p:txBody>
          <a:bodyPr anchorCtr="0" anchor="t" bIns="27425" lIns="36575" spcFirstLastPara="1" rIns="27425" wrap="square" tIns="27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546612" y="973360"/>
            <a:ext cx="499200" cy="499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27425" lIns="36575" spcFirstLastPara="1" rIns="27425" wrap="square" tIns="27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T-GoogleSlide-KrisTranslated"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tem circle pictures">
  <p:cSld name="three item circle pictures">
    <p:bg>
      <p:bgPr>
        <a:solidFill>
          <a:srgbClr val="FFFFFF"/>
        </a:solidFill>
      </p:bgPr>
    </p:bg>
    <p:spTree>
      <p:nvGrpSpPr>
        <p:cNvPr id="59" name="Shape 59"/>
        <p:cNvGrpSpPr/>
        <p:nvPr/>
      </p:nvGrpSpPr>
      <p:grpSpPr>
        <a:xfrm>
          <a:off x="0" y="0"/>
          <a:ext cx="0" cy="0"/>
          <a:chOff x="0" y="0"/>
          <a:chExt cx="0" cy="0"/>
        </a:xfrm>
      </p:grpSpPr>
      <p:sp>
        <p:nvSpPr>
          <p:cNvPr id="60" name="Google Shape;60;p13"/>
          <p:cNvSpPr/>
          <p:nvPr/>
        </p:nvSpPr>
        <p:spPr>
          <a:xfrm>
            <a:off x="531726" y="618739"/>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cxnSp>
        <p:nvCxnSpPr>
          <p:cNvPr id="61" name="Google Shape;61;p13"/>
          <p:cNvCxnSpPr/>
          <p:nvPr/>
        </p:nvCxnSpPr>
        <p:spPr>
          <a:xfrm>
            <a:off x="2249723" y="2068408"/>
            <a:ext cx="1069500" cy="752100"/>
          </a:xfrm>
          <a:prstGeom prst="straightConnector1">
            <a:avLst/>
          </a:prstGeom>
          <a:noFill/>
          <a:ln cap="flat" cmpd="sng" w="9525">
            <a:solidFill>
              <a:schemeClr val="accent2"/>
            </a:solidFill>
            <a:prstDash val="dash"/>
            <a:round/>
            <a:headEnd len="sm" w="sm" type="none"/>
            <a:tailEnd len="sm" w="sm" type="none"/>
          </a:ln>
        </p:spPr>
      </p:cxnSp>
      <p:sp>
        <p:nvSpPr>
          <p:cNvPr id="62" name="Google Shape;62;p13"/>
          <p:cNvSpPr/>
          <p:nvPr/>
        </p:nvSpPr>
        <p:spPr>
          <a:xfrm>
            <a:off x="3217776" y="2282840"/>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cxnSp>
        <p:nvCxnSpPr>
          <p:cNvPr id="63" name="Google Shape;63;p13"/>
          <p:cNvCxnSpPr/>
          <p:nvPr/>
        </p:nvCxnSpPr>
        <p:spPr>
          <a:xfrm flipH="1" rot="10800000">
            <a:off x="5008559" y="2375081"/>
            <a:ext cx="1280400" cy="453300"/>
          </a:xfrm>
          <a:prstGeom prst="straightConnector1">
            <a:avLst/>
          </a:prstGeom>
          <a:noFill/>
          <a:ln cap="flat" cmpd="sng" w="9525">
            <a:solidFill>
              <a:schemeClr val="accent2"/>
            </a:solidFill>
            <a:prstDash val="dash"/>
            <a:round/>
            <a:headEnd len="sm" w="sm" type="none"/>
            <a:tailEnd len="sm" w="sm" type="none"/>
          </a:ln>
        </p:spPr>
      </p:cxnSp>
      <p:sp>
        <p:nvSpPr>
          <p:cNvPr id="64" name="Google Shape;64;p13"/>
          <p:cNvSpPr/>
          <p:nvPr/>
        </p:nvSpPr>
        <p:spPr>
          <a:xfrm>
            <a:off x="6227676" y="1143352"/>
            <a:ext cx="1852200" cy="1852200"/>
          </a:xfrm>
          <a:prstGeom prst="ellipse">
            <a:avLst/>
          </a:prstGeom>
          <a:noFill/>
          <a:ln cap="flat" cmpd="sng" w="9525">
            <a:solidFill>
              <a:schemeClr val="accent2"/>
            </a:solidFill>
            <a:prstDash val="dash"/>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A7A7A7"/>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65" name="Google Shape;65;p13"/>
          <p:cNvSpPr/>
          <p:nvPr>
            <p:ph idx="2" type="pic"/>
          </p:nvPr>
        </p:nvSpPr>
        <p:spPr>
          <a:xfrm>
            <a:off x="600592" y="687605"/>
            <a:ext cx="1714500" cy="1714500"/>
          </a:xfrm>
          <a:prstGeom prst="ellipse">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1pPr>
            <a:lvl2pPr lvl="1"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2pPr>
            <a:lvl3pPr lvl="2"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3pPr>
            <a:lvl4pPr lvl="3"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4pPr>
            <a:lvl5pPr lvl="4"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5pPr>
            <a:lvl6pPr lvl="5"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6pPr>
            <a:lvl7pPr lvl="6"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7pPr>
            <a:lvl8pPr lvl="7"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8pPr>
            <a:lvl9pPr lvl="8"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9pPr>
          </a:lstStyle>
          <a:p/>
        </p:txBody>
      </p:sp>
      <p:sp>
        <p:nvSpPr>
          <p:cNvPr id="66" name="Google Shape;66;p13"/>
          <p:cNvSpPr/>
          <p:nvPr>
            <p:ph idx="3" type="pic"/>
          </p:nvPr>
        </p:nvSpPr>
        <p:spPr>
          <a:xfrm>
            <a:off x="3286642" y="2351707"/>
            <a:ext cx="1714500" cy="1714500"/>
          </a:xfrm>
          <a:prstGeom prst="ellipse">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1pPr>
            <a:lvl2pPr lvl="1"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2pPr>
            <a:lvl3pPr lvl="2"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3pPr>
            <a:lvl4pPr lvl="3"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4pPr>
            <a:lvl5pPr lvl="4"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5pPr>
            <a:lvl6pPr lvl="5"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6pPr>
            <a:lvl7pPr lvl="6"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7pPr>
            <a:lvl8pPr lvl="7"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8pPr>
            <a:lvl9pPr lvl="8"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9pPr>
          </a:lstStyle>
          <a:p/>
        </p:txBody>
      </p:sp>
      <p:sp>
        <p:nvSpPr>
          <p:cNvPr id="67" name="Google Shape;67;p13"/>
          <p:cNvSpPr/>
          <p:nvPr>
            <p:ph idx="4" type="pic"/>
          </p:nvPr>
        </p:nvSpPr>
        <p:spPr>
          <a:xfrm>
            <a:off x="6296542" y="1212218"/>
            <a:ext cx="1714500" cy="1714500"/>
          </a:xfrm>
          <a:prstGeom prst="ellipse">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1pPr>
            <a:lvl2pPr lvl="1"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2pPr>
            <a:lvl3pPr lvl="2"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3pPr>
            <a:lvl4pPr lvl="3"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4pPr>
            <a:lvl5pPr lvl="4"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5pPr>
            <a:lvl6pPr lvl="5"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6pPr>
            <a:lvl7pPr lvl="6"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7pPr>
            <a:lvl8pPr lvl="7"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8pPr>
            <a:lvl9pPr lvl="8"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9pPr>
          </a:lstStyle>
          <a:p/>
        </p:txBody>
      </p:sp>
      <p:cxnSp>
        <p:nvCxnSpPr>
          <p:cNvPr id="68" name="Google Shape;68;p13"/>
          <p:cNvCxnSpPr/>
          <p:nvPr/>
        </p:nvCxnSpPr>
        <p:spPr>
          <a:xfrm>
            <a:off x="2054180" y="341007"/>
            <a:ext cx="8992200" cy="0"/>
          </a:xfrm>
          <a:prstGeom prst="straightConnector1">
            <a:avLst/>
          </a:prstGeom>
          <a:noFill/>
          <a:ln cap="flat" cmpd="sng" w="9525">
            <a:solidFill>
              <a:schemeClr val="lt2"/>
            </a:solidFill>
            <a:prstDash val="dash"/>
            <a:miter lim="8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background">
  <p:cSld name="empty background">
    <p:bg>
      <p:bgPr>
        <a:solidFill>
          <a:srgbClr val="FFFFFF"/>
        </a:solidFill>
      </p:bgPr>
    </p:bg>
    <p:spTree>
      <p:nvGrpSpPr>
        <p:cNvPr id="69" name="Shape 69"/>
        <p:cNvGrpSpPr/>
        <p:nvPr/>
      </p:nvGrpSpPr>
      <p:grpSpPr>
        <a:xfrm>
          <a:off x="0" y="0"/>
          <a:ext cx="0" cy="0"/>
          <a:chOff x="0" y="0"/>
          <a:chExt cx="0" cy="0"/>
        </a:xfrm>
      </p:grpSpPr>
      <p:sp>
        <p:nvSpPr>
          <p:cNvPr id="70" name="Google Shape;70;p14"/>
          <p:cNvSpPr/>
          <p:nvPr/>
        </p:nvSpPr>
        <p:spPr>
          <a:xfrm>
            <a:off x="-11705" y="-482447"/>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graphic empty background">
  <p:cSld name="gray graphic empty background">
    <p:bg>
      <p:bgPr>
        <a:solidFill>
          <a:srgbClr val="FFFFFF"/>
        </a:solidFill>
      </p:bgPr>
    </p:bg>
    <p:spTree>
      <p:nvGrpSpPr>
        <p:cNvPr id="71" name="Shape 71"/>
        <p:cNvGrpSpPr/>
        <p:nvPr/>
      </p:nvGrpSpPr>
      <p:grpSpPr>
        <a:xfrm>
          <a:off x="0" y="0"/>
          <a:ext cx="0" cy="0"/>
          <a:chOff x="0" y="0"/>
          <a:chExt cx="0" cy="0"/>
        </a:xfrm>
      </p:grpSpPr>
      <p:sp>
        <p:nvSpPr>
          <p:cNvPr id="72" name="Google Shape;72;p15"/>
          <p:cNvSpPr/>
          <p:nvPr/>
        </p:nvSpPr>
        <p:spPr>
          <a:xfrm>
            <a:off x="0" y="0"/>
            <a:ext cx="3771900" cy="5143500"/>
          </a:xfrm>
          <a:prstGeom prst="rect">
            <a:avLst/>
          </a:prstGeom>
          <a:solidFill>
            <a:srgbClr val="EDEDE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rgbClr val="EDEDED"/>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 1 picture">
  <p:cSld name="right side text + 1 picture">
    <p:bg>
      <p:bgPr>
        <a:solidFill>
          <a:srgbClr val="FFFFFF"/>
        </a:solidFill>
      </p:bgPr>
    </p:bg>
    <p:spTree>
      <p:nvGrpSpPr>
        <p:cNvPr id="73" name="Shape 73"/>
        <p:cNvGrpSpPr/>
        <p:nvPr/>
      </p:nvGrpSpPr>
      <p:grpSpPr>
        <a:xfrm>
          <a:off x="0" y="0"/>
          <a:ext cx="0" cy="0"/>
          <a:chOff x="0" y="0"/>
          <a:chExt cx="0" cy="0"/>
        </a:xfrm>
      </p:grpSpPr>
      <p:sp>
        <p:nvSpPr>
          <p:cNvPr id="74" name="Google Shape;74;p16"/>
          <p:cNvSpPr/>
          <p:nvPr/>
        </p:nvSpPr>
        <p:spPr>
          <a:xfrm>
            <a:off x="-11705" y="-482447"/>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75" name="Google Shape;75;p16"/>
          <p:cNvSpPr/>
          <p:nvPr>
            <p:ph idx="2" type="pic"/>
          </p:nvPr>
        </p:nvSpPr>
        <p:spPr>
          <a:xfrm>
            <a:off x="713720" y="1029950"/>
            <a:ext cx="4414500" cy="29478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1pPr>
            <a:lvl2pPr lvl="1"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2pPr>
            <a:lvl3pPr lvl="2"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3pPr>
            <a:lvl4pPr lvl="3"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4pPr>
            <a:lvl5pPr lvl="4"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5pPr>
            <a:lvl6pPr lvl="5"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6pPr>
            <a:lvl7pPr lvl="6"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7pPr>
            <a:lvl8pPr lvl="7"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8pPr>
            <a:lvl9pPr lvl="8" marR="0" rtl="0" algn="l">
              <a:lnSpc>
                <a:spcPct val="90000"/>
              </a:lnSpc>
              <a:spcBef>
                <a:spcPts val="800"/>
              </a:spcBef>
              <a:spcAft>
                <a:spcPts val="0"/>
              </a:spcAft>
              <a:buClr>
                <a:schemeClr val="accent1"/>
              </a:buClr>
              <a:buSzPts val="2100"/>
              <a:buFont typeface="Arial"/>
              <a:buChar char="•"/>
              <a:defRPr b="0" i="0" sz="2100" u="none" cap="none" strike="noStrike">
                <a:solidFill>
                  <a:schemeClr val="accent1"/>
                </a:solidFill>
                <a:latin typeface="Calibri"/>
                <a:ea typeface="Calibri"/>
                <a:cs typeface="Calibri"/>
                <a:sym typeface="Calibri"/>
              </a:defRPr>
            </a:lvl9pPr>
          </a:lstStyle>
          <a:p/>
        </p:txBody>
      </p:sp>
      <p:pic>
        <p:nvPicPr>
          <p:cNvPr descr="pasted-image.pdf" id="76" name="Google Shape;76;p16"/>
          <p:cNvPicPr preferRelativeResize="0"/>
          <p:nvPr/>
        </p:nvPicPr>
        <p:blipFill rotWithShape="1">
          <a:blip r:embed="rId2">
            <a:alphaModFix/>
          </a:blip>
          <a:srcRect b="0" l="0" r="0" t="0"/>
          <a:stretch/>
        </p:blipFill>
        <p:spPr>
          <a:xfrm>
            <a:off x="527685" y="843914"/>
            <a:ext cx="186035" cy="186036"/>
          </a:xfrm>
          <a:prstGeom prst="rect">
            <a:avLst/>
          </a:prstGeom>
          <a:noFill/>
          <a:ln>
            <a:noFill/>
          </a:ln>
        </p:spPr>
      </p:pic>
      <p:pic>
        <p:nvPicPr>
          <p:cNvPr descr="pasted-image.pdf" id="77" name="Google Shape;77;p16"/>
          <p:cNvPicPr preferRelativeResize="0"/>
          <p:nvPr/>
        </p:nvPicPr>
        <p:blipFill rotWithShape="1">
          <a:blip r:embed="rId2">
            <a:alphaModFix/>
          </a:blip>
          <a:srcRect b="0" l="0" r="0" t="0"/>
          <a:stretch/>
        </p:blipFill>
        <p:spPr>
          <a:xfrm rot="10800000">
            <a:off x="5128260" y="3977640"/>
            <a:ext cx="186036" cy="1860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lvl1pPr indent="-342900" lvl="0" marL="457200">
              <a:lnSpc>
                <a:spcPct val="100000"/>
              </a:lnSpc>
              <a:spcBef>
                <a:spcPts val="0"/>
              </a:spcBef>
              <a:spcAft>
                <a:spcPts val="0"/>
              </a:spcAft>
              <a:buSzPts val="18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pic>
        <p:nvPicPr>
          <p:cNvPr id="21" name="Google Shape;21;p4"/>
          <p:cNvPicPr preferRelativeResize="0"/>
          <p:nvPr/>
        </p:nvPicPr>
        <p:blipFill>
          <a:blip r:embed="rId2">
            <a:alphaModFix/>
          </a:blip>
          <a:stretch>
            <a:fillRect/>
          </a:stretch>
        </p:blipFill>
        <p:spPr>
          <a:xfrm>
            <a:off x="97706" y="128907"/>
            <a:ext cx="269825" cy="269825"/>
          </a:xfrm>
          <a:prstGeom prst="rect">
            <a:avLst/>
          </a:prstGeom>
          <a:noFill/>
          <a:ln>
            <a:noFill/>
          </a:ln>
        </p:spPr>
      </p:pic>
      <p:sp>
        <p:nvSpPr>
          <p:cNvPr id="22" name="Google Shape;22;p4"/>
          <p:cNvSpPr/>
          <p:nvPr/>
        </p:nvSpPr>
        <p:spPr>
          <a:xfrm>
            <a:off x="50" y="4815500"/>
            <a:ext cx="9144000" cy="336900"/>
          </a:xfrm>
          <a:prstGeom prst="rect">
            <a:avLst/>
          </a:prstGeom>
          <a:solidFill>
            <a:srgbClr val="861F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 name="Google Shape;23;p4"/>
          <p:cNvPicPr preferRelativeResize="0"/>
          <p:nvPr/>
        </p:nvPicPr>
        <p:blipFill>
          <a:blip r:embed="rId3">
            <a:alphaModFix/>
          </a:blip>
          <a:stretch>
            <a:fillRect/>
          </a:stretch>
        </p:blipFill>
        <p:spPr>
          <a:xfrm>
            <a:off x="109637" y="4954821"/>
            <a:ext cx="1404225" cy="127175"/>
          </a:xfrm>
          <a:prstGeom prst="rect">
            <a:avLst/>
          </a:prstGeom>
          <a:noFill/>
          <a:ln>
            <a:noFill/>
          </a:ln>
        </p:spPr>
      </p:pic>
      <p:sp>
        <p:nvSpPr>
          <p:cNvPr id="24" name="Google Shape;24;p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lvl1pPr lvl="0">
              <a:buNone/>
              <a:defRPr sz="1200">
                <a:solidFill>
                  <a:schemeClr val="lt1"/>
                </a:solidFill>
              </a:defRPr>
            </a:lvl1pPr>
            <a:lvl2pPr lvl="1">
              <a:buNone/>
              <a:defRPr sz="1200">
                <a:solidFill>
                  <a:schemeClr val="lt1"/>
                </a:solidFill>
              </a:defRPr>
            </a:lvl2pPr>
            <a:lvl3pPr lvl="2">
              <a:buNone/>
              <a:defRPr sz="1200">
                <a:solidFill>
                  <a:schemeClr val="lt1"/>
                </a:solidFill>
              </a:defRPr>
            </a:lvl3pPr>
            <a:lvl4pPr lvl="3">
              <a:buNone/>
              <a:defRPr sz="1200">
                <a:solidFill>
                  <a:schemeClr val="lt1"/>
                </a:solidFill>
              </a:defRPr>
            </a:lvl4pPr>
            <a:lvl5pPr lvl="4">
              <a:buNone/>
              <a:defRPr sz="1200">
                <a:solidFill>
                  <a:schemeClr val="lt1"/>
                </a:solidFill>
              </a:defRPr>
            </a:lvl5pPr>
            <a:lvl6pPr lvl="5">
              <a:buNone/>
              <a:defRPr sz="1200">
                <a:solidFill>
                  <a:schemeClr val="lt1"/>
                </a:solidFill>
              </a:defRPr>
            </a:lvl6pPr>
            <a:lvl7pPr lvl="6">
              <a:buNone/>
              <a:defRPr sz="1200">
                <a:solidFill>
                  <a:schemeClr val="lt1"/>
                </a:solidFill>
              </a:defRPr>
            </a:lvl7pPr>
            <a:lvl8pPr lvl="7">
              <a:buNone/>
              <a:defRPr sz="1200">
                <a:solidFill>
                  <a:schemeClr val="lt1"/>
                </a:solidFill>
              </a:defRPr>
            </a:lvl8pPr>
            <a:lvl9pPr lvl="8">
              <a:buNone/>
              <a:defRPr sz="12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body"/>
          </p:nvPr>
        </p:nvSpPr>
        <p:spPr>
          <a:xfrm>
            <a:off x="311700" y="771475"/>
            <a:ext cx="3999900" cy="3416400"/>
          </a:xfrm>
          <a:prstGeom prst="rect">
            <a:avLst/>
          </a:prstGeom>
        </p:spPr>
        <p:txBody>
          <a:bodyPr anchorCtr="0" anchor="t" bIns="27425" lIns="36575" spcFirstLastPara="1" rIns="27425" wrap="square" tIns="27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771475"/>
            <a:ext cx="3999900" cy="3416400"/>
          </a:xfrm>
          <a:prstGeom prst="rect">
            <a:avLst/>
          </a:prstGeom>
        </p:spPr>
        <p:txBody>
          <a:bodyPr anchorCtr="0" anchor="t" bIns="27425" lIns="36575" spcFirstLastPara="1" rIns="27425" wrap="square" tIns="27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0" name="Google Shape;30;p5"/>
          <p:cNvPicPr preferRelativeResize="0"/>
          <p:nvPr/>
        </p:nvPicPr>
        <p:blipFill>
          <a:blip r:embed="rId2">
            <a:alphaModFix/>
          </a:blip>
          <a:stretch>
            <a:fillRect/>
          </a:stretch>
        </p:blipFill>
        <p:spPr>
          <a:xfrm>
            <a:off x="97706" y="128907"/>
            <a:ext cx="269825" cy="269825"/>
          </a:xfrm>
          <a:prstGeom prst="rect">
            <a:avLst/>
          </a:prstGeom>
          <a:noFill/>
          <a:ln>
            <a:noFill/>
          </a:ln>
        </p:spPr>
      </p:pic>
      <p:sp>
        <p:nvSpPr>
          <p:cNvPr id="31" name="Google Shape;31;p5"/>
          <p:cNvSpPr/>
          <p:nvPr/>
        </p:nvSpPr>
        <p:spPr>
          <a:xfrm>
            <a:off x="50" y="4815500"/>
            <a:ext cx="9144000" cy="336900"/>
          </a:xfrm>
          <a:prstGeom prst="rect">
            <a:avLst/>
          </a:prstGeom>
          <a:solidFill>
            <a:srgbClr val="861F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5"/>
          <p:cNvPicPr preferRelativeResize="0"/>
          <p:nvPr/>
        </p:nvPicPr>
        <p:blipFill>
          <a:blip r:embed="rId3">
            <a:alphaModFix/>
          </a:blip>
          <a:stretch>
            <a:fillRect/>
          </a:stretch>
        </p:blipFill>
        <p:spPr>
          <a:xfrm>
            <a:off x="109637" y="4954821"/>
            <a:ext cx="1404225" cy="127175"/>
          </a:xfrm>
          <a:prstGeom prst="rect">
            <a:avLst/>
          </a:prstGeom>
          <a:noFill/>
          <a:ln>
            <a:noFill/>
          </a:ln>
        </p:spPr>
      </p:pic>
      <p:sp>
        <p:nvSpPr>
          <p:cNvPr id="33" name="Google Shape;33;p5"/>
          <p:cNvSpPr txBox="1"/>
          <p:nvPr>
            <p:ph idx="3" type="sldNum"/>
          </p:nvPr>
        </p:nvSpPr>
        <p:spPr>
          <a:xfrm>
            <a:off x="8472450" y="4823899"/>
            <a:ext cx="548700" cy="336900"/>
          </a:xfrm>
          <a:prstGeom prst="rect">
            <a:avLst/>
          </a:prstGeom>
        </p:spPr>
        <p:txBody>
          <a:bodyPr anchorCtr="0" anchor="ctr" bIns="91425" lIns="91425" spcFirstLastPara="1" rIns="91425" wrap="square" tIns="91425">
            <a:noAutofit/>
          </a:bodyPr>
          <a:lstStyle>
            <a:lvl1pPr lvl="0" rtl="0">
              <a:buNone/>
              <a:defRPr sz="1200">
                <a:solidFill>
                  <a:schemeClr val="lt1"/>
                </a:solidFill>
              </a:defRPr>
            </a:lvl1pPr>
            <a:lvl2pPr lvl="1" rtl="0">
              <a:buNone/>
              <a:defRPr sz="1200">
                <a:solidFill>
                  <a:schemeClr val="lt1"/>
                </a:solidFill>
              </a:defRPr>
            </a:lvl2pPr>
            <a:lvl3pPr lvl="2" rtl="0">
              <a:buNone/>
              <a:defRPr sz="1200">
                <a:solidFill>
                  <a:schemeClr val="lt1"/>
                </a:solidFill>
              </a:defRPr>
            </a:lvl3pPr>
            <a:lvl4pPr lvl="3" rtl="0">
              <a:buNone/>
              <a:defRPr sz="1200">
                <a:solidFill>
                  <a:schemeClr val="lt1"/>
                </a:solidFill>
              </a:defRPr>
            </a:lvl4pPr>
            <a:lvl5pPr lvl="4" rtl="0">
              <a:buNone/>
              <a:defRPr sz="1200">
                <a:solidFill>
                  <a:schemeClr val="lt1"/>
                </a:solidFill>
              </a:defRPr>
            </a:lvl5pPr>
            <a:lvl6pPr lvl="5" rtl="0">
              <a:buNone/>
              <a:defRPr sz="1200">
                <a:solidFill>
                  <a:schemeClr val="lt1"/>
                </a:solidFill>
              </a:defRPr>
            </a:lvl6pPr>
            <a:lvl7pPr lvl="6" rtl="0">
              <a:buNone/>
              <a:defRPr sz="1200">
                <a:solidFill>
                  <a:schemeClr val="lt1"/>
                </a:solidFill>
              </a:defRPr>
            </a:lvl7pPr>
            <a:lvl8pPr lvl="7" rtl="0">
              <a:buNone/>
              <a:defRPr sz="1200">
                <a:solidFill>
                  <a:schemeClr val="lt1"/>
                </a:solidFill>
              </a:defRPr>
            </a:lvl8pPr>
            <a:lvl9pPr lvl="8" rtl="0">
              <a:buNone/>
              <a:defRPr sz="12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6"/>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27425" lIns="36575" spcFirstLastPara="1" rIns="27425" wrap="square" tIns="27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27425" lIns="36575" spcFirstLastPara="1" rIns="27425" wrap="square" tIns="27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27425" lIns="36575" spcFirstLastPara="1" rIns="27425" wrap="square" tIns="27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9" name="Google Shape;49;p9"/>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575"/>
            <a:ext cx="5998800" cy="605100"/>
          </a:xfrm>
          <a:prstGeom prst="rect">
            <a:avLst/>
          </a:prstGeom>
        </p:spPr>
        <p:txBody>
          <a:bodyPr anchorCtr="0" anchor="ctr" bIns="27425" lIns="36575" spcFirstLastPara="1" rIns="27425" wrap="square" tIns="27425">
            <a:noAutofit/>
          </a:bodyPr>
          <a:lstStyle>
            <a:lvl1pPr indent="-228600" lvl="0" marL="457200">
              <a:lnSpc>
                <a:spcPct val="100000"/>
              </a:lnSpc>
              <a:spcBef>
                <a:spcPts val="0"/>
              </a:spcBef>
              <a:spcAft>
                <a:spcPts val="0"/>
              </a:spcAft>
              <a:buSzPts val="1800"/>
              <a:buNone/>
              <a:defRPr/>
            </a:lvl1pPr>
          </a:lstStyle>
          <a:p/>
        </p:txBody>
      </p:sp>
      <p:sp>
        <p:nvSpPr>
          <p:cNvPr id="52" name="Google Shape;52;p10"/>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27425" lIns="36575" spcFirstLastPara="1" rIns="27425" wrap="square" tIns="27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0"/>
              </a:spcBef>
              <a:spcAft>
                <a:spcPts val="0"/>
              </a:spcAft>
              <a:buClr>
                <a:schemeClr val="dk2"/>
              </a:buClr>
              <a:buSzPts val="1400"/>
              <a:buChar char="○"/>
              <a:defRPr>
                <a:solidFill>
                  <a:schemeClr val="dk2"/>
                </a:solidFill>
              </a:defRPr>
            </a:lvl2pPr>
            <a:lvl3pPr indent="-317500" lvl="2" marL="1371600">
              <a:lnSpc>
                <a:spcPct val="100000"/>
              </a:lnSpc>
              <a:spcBef>
                <a:spcPts val="0"/>
              </a:spcBef>
              <a:spcAft>
                <a:spcPts val="0"/>
              </a:spcAft>
              <a:buClr>
                <a:schemeClr val="dk2"/>
              </a:buClr>
              <a:buSzPts val="1400"/>
              <a:buChar char="■"/>
              <a:defRPr>
                <a:solidFill>
                  <a:schemeClr val="dk2"/>
                </a:solidFill>
              </a:defRPr>
            </a:lvl3pPr>
            <a:lvl4pPr indent="-317500" lvl="3" marL="1828800">
              <a:lnSpc>
                <a:spcPct val="100000"/>
              </a:lnSpc>
              <a:spcBef>
                <a:spcPts val="0"/>
              </a:spcBef>
              <a:spcAft>
                <a:spcPts val="0"/>
              </a:spcAft>
              <a:buClr>
                <a:schemeClr val="dk2"/>
              </a:buClr>
              <a:buSzPts val="1400"/>
              <a:buChar char="●"/>
              <a:defRPr>
                <a:solidFill>
                  <a:schemeClr val="dk2"/>
                </a:solidFill>
              </a:defRPr>
            </a:lvl4pPr>
            <a:lvl5pPr indent="-317500" lvl="4" marL="2286000">
              <a:lnSpc>
                <a:spcPct val="100000"/>
              </a:lnSpc>
              <a:spcBef>
                <a:spcPts val="0"/>
              </a:spcBef>
              <a:spcAft>
                <a:spcPts val="0"/>
              </a:spcAft>
              <a:buClr>
                <a:schemeClr val="dk2"/>
              </a:buClr>
              <a:buSzPts val="1400"/>
              <a:buChar char="○"/>
              <a:defRPr>
                <a:solidFill>
                  <a:schemeClr val="dk2"/>
                </a:solidFill>
              </a:defRPr>
            </a:lvl5pPr>
            <a:lvl6pPr indent="-317500" lvl="5" marL="2743200">
              <a:lnSpc>
                <a:spcPct val="100000"/>
              </a:lnSpc>
              <a:spcBef>
                <a:spcPts val="0"/>
              </a:spcBef>
              <a:spcAft>
                <a:spcPts val="0"/>
              </a:spcAft>
              <a:buClr>
                <a:schemeClr val="dk2"/>
              </a:buClr>
              <a:buSzPts val="1400"/>
              <a:buChar char="■"/>
              <a:defRPr>
                <a:solidFill>
                  <a:schemeClr val="dk2"/>
                </a:solidFill>
              </a:defRPr>
            </a:lvl6pPr>
            <a:lvl7pPr indent="-317500" lvl="6" marL="3200400">
              <a:lnSpc>
                <a:spcPct val="100000"/>
              </a:lnSpc>
              <a:spcBef>
                <a:spcPts val="0"/>
              </a:spcBef>
              <a:spcAft>
                <a:spcPts val="0"/>
              </a:spcAft>
              <a:buClr>
                <a:schemeClr val="dk2"/>
              </a:buClr>
              <a:buSzPts val="1400"/>
              <a:buChar char="●"/>
              <a:defRPr>
                <a:solidFill>
                  <a:schemeClr val="dk2"/>
                </a:solidFill>
              </a:defRPr>
            </a:lvl7pPr>
            <a:lvl8pPr indent="-317500" lvl="7" marL="3657600">
              <a:lnSpc>
                <a:spcPct val="100000"/>
              </a:lnSpc>
              <a:spcBef>
                <a:spcPts val="0"/>
              </a:spcBef>
              <a:spcAft>
                <a:spcPts val="0"/>
              </a:spcAft>
              <a:buClr>
                <a:schemeClr val="dk2"/>
              </a:buClr>
              <a:buSzPts val="1400"/>
              <a:buChar char="○"/>
              <a:defRPr>
                <a:solidFill>
                  <a:schemeClr val="dk2"/>
                </a:solidFill>
              </a:defRPr>
            </a:lvl8pPr>
            <a:lvl9pPr indent="-317500" lvl="8" marL="4114800">
              <a:lnSpc>
                <a:spcPct val="100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76733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9" name="Google Shape;9;p1"/>
          <p:cNvSpPr txBox="1"/>
          <p:nvPr/>
        </p:nvSpPr>
        <p:spPr>
          <a:xfrm>
            <a:off x="6101275" y="633925"/>
            <a:ext cx="2551500" cy="1149000"/>
          </a:xfrm>
          <a:prstGeom prst="rect">
            <a:avLst/>
          </a:prstGeom>
          <a:noFill/>
          <a:ln>
            <a:noFill/>
          </a:ln>
        </p:spPr>
        <p:txBody>
          <a:bodyPr anchorCtr="0" anchor="t" bIns="27425" lIns="36575" spcFirstLastPara="1" rIns="27425" wrap="square" tIns="27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9.jpg"/><Relationship Id="rId5" Type="http://schemas.openxmlformats.org/officeDocument/2006/relationships/image" Target="../media/image4.png"/><Relationship Id="rId6"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548775" y="718475"/>
            <a:ext cx="8520600" cy="1539000"/>
          </a:xfrm>
          <a:prstGeom prst="rect">
            <a:avLst/>
          </a:prstGeom>
        </p:spPr>
        <p:txBody>
          <a:bodyPr anchorCtr="0" anchor="t" bIns="91425" lIns="91425" spcFirstLastPara="1" rIns="91425" wrap="square" tIns="91425">
            <a:noAutofit/>
          </a:bodyPr>
          <a:lstStyle/>
          <a:p>
            <a:pPr indent="0" lvl="0" marL="0" rtl="0" algn="ctr">
              <a:lnSpc>
                <a:spcPct val="100000"/>
              </a:lnSpc>
              <a:spcBef>
                <a:spcPts val="2400"/>
              </a:spcBef>
              <a:spcAft>
                <a:spcPts val="0"/>
              </a:spcAft>
              <a:buClr>
                <a:schemeClr val="dk1"/>
              </a:buClr>
              <a:buSzPts val="1100"/>
              <a:buFont typeface="Arial"/>
              <a:buNone/>
            </a:pPr>
            <a:r>
              <a:rPr b="1" lang="en" sz="3200"/>
              <a:t>PACTight: Tightly Seal Sensitive Pointers with Pointer Authentication</a:t>
            </a:r>
            <a:endParaRPr b="1" sz="3200"/>
          </a:p>
          <a:p>
            <a:pPr indent="0" lvl="0" marL="0" rtl="0" algn="ctr">
              <a:lnSpc>
                <a:spcPct val="100000"/>
              </a:lnSpc>
              <a:spcBef>
                <a:spcPts val="2400"/>
              </a:spcBef>
              <a:spcAft>
                <a:spcPts val="600"/>
              </a:spcAft>
              <a:buNone/>
            </a:pPr>
            <a:r>
              <a:t/>
            </a:r>
            <a:endParaRPr b="1" sz="3100"/>
          </a:p>
        </p:txBody>
      </p:sp>
      <p:sp>
        <p:nvSpPr>
          <p:cNvPr id="83" name="Google Shape;83;p17"/>
          <p:cNvSpPr txBox="1"/>
          <p:nvPr>
            <p:ph idx="1" type="subTitle"/>
          </p:nvPr>
        </p:nvSpPr>
        <p:spPr>
          <a:xfrm>
            <a:off x="389838" y="2367050"/>
            <a:ext cx="8520600" cy="997500"/>
          </a:xfrm>
          <a:prstGeom prst="rect">
            <a:avLst/>
          </a:prstGeom>
        </p:spPr>
        <p:txBody>
          <a:bodyPr anchorCtr="0" anchor="t" bIns="27425" lIns="36575" spcFirstLastPara="1" rIns="27425" wrap="square" tIns="27425">
            <a:noAutofit/>
          </a:bodyPr>
          <a:lstStyle/>
          <a:p>
            <a:pPr indent="0" lvl="0" marL="0" rtl="0" algn="ctr">
              <a:lnSpc>
                <a:spcPct val="115000"/>
              </a:lnSpc>
              <a:spcBef>
                <a:spcPts val="1200"/>
              </a:spcBef>
              <a:spcAft>
                <a:spcPts val="0"/>
              </a:spcAft>
              <a:buNone/>
            </a:pPr>
            <a:r>
              <a:rPr b="1" lang="en" sz="2600">
                <a:solidFill>
                  <a:schemeClr val="dk1"/>
                </a:solidFill>
              </a:rPr>
              <a:t>Mohannad Ismail</a:t>
            </a:r>
            <a:r>
              <a:rPr lang="en" sz="1900">
                <a:solidFill>
                  <a:schemeClr val="dk1"/>
                </a:solidFill>
              </a:rPr>
              <a:t> </a:t>
            </a:r>
            <a:endParaRPr sz="1900">
              <a:solidFill>
                <a:schemeClr val="dk1"/>
              </a:solidFill>
            </a:endParaRPr>
          </a:p>
          <a:p>
            <a:pPr indent="0" lvl="0" marL="0" rtl="0" algn="ctr">
              <a:lnSpc>
                <a:spcPct val="115000"/>
              </a:lnSpc>
              <a:spcBef>
                <a:spcPts val="1200"/>
              </a:spcBef>
              <a:spcAft>
                <a:spcPts val="1200"/>
              </a:spcAft>
              <a:buNone/>
            </a:pPr>
            <a:r>
              <a:rPr lang="en" sz="1900">
                <a:solidFill>
                  <a:schemeClr val="dk1"/>
                </a:solidFill>
              </a:rPr>
              <a:t>Master’s Defense</a:t>
            </a:r>
            <a:endParaRPr sz="1900">
              <a:solidFill>
                <a:schemeClr val="dk1"/>
              </a:solidFill>
            </a:endParaRPr>
          </a:p>
        </p:txBody>
      </p:sp>
      <p:pic>
        <p:nvPicPr>
          <p:cNvPr id="84" name="Google Shape;84;p17"/>
          <p:cNvPicPr preferRelativeResize="0"/>
          <p:nvPr/>
        </p:nvPicPr>
        <p:blipFill>
          <a:blip r:embed="rId3">
            <a:alphaModFix/>
          </a:blip>
          <a:stretch>
            <a:fillRect/>
          </a:stretch>
        </p:blipFill>
        <p:spPr>
          <a:xfrm>
            <a:off x="3638225" y="3553850"/>
            <a:ext cx="2023825" cy="1065176"/>
          </a:xfrm>
          <a:prstGeom prst="rect">
            <a:avLst/>
          </a:prstGeom>
          <a:noFill/>
          <a:ln>
            <a:noFill/>
          </a:ln>
        </p:spPr>
      </p:pic>
      <p:sp>
        <p:nvSpPr>
          <p:cNvPr id="85" name="Google Shape;85;p17"/>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4" name="Shape 204"/>
        <p:cNvGrpSpPr/>
        <p:nvPr/>
      </p:nvGrpSpPr>
      <p:grpSpPr>
        <a:xfrm>
          <a:off x="0" y="0"/>
          <a:ext cx="0" cy="0"/>
          <a:chOff x="0" y="0"/>
          <a:chExt cx="0" cy="0"/>
        </a:xfrm>
      </p:grpSpPr>
      <p:sp>
        <p:nvSpPr>
          <p:cNvPr id="205" name="Google Shape;205;p26"/>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206" name="Google Shape;206;p26"/>
          <p:cNvSpPr/>
          <p:nvPr/>
        </p:nvSpPr>
        <p:spPr>
          <a:xfrm>
            <a:off x="1096350" y="740875"/>
            <a:ext cx="5796600" cy="8997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dk1"/>
              </a:buClr>
              <a:buSzPts val="3300"/>
              <a:buFont typeface="Arial"/>
              <a:buNone/>
            </a:pPr>
            <a:r>
              <a:t/>
            </a:r>
            <a:endParaRPr sz="3300">
              <a:solidFill>
                <a:schemeClr val="dk1"/>
              </a:solidFill>
            </a:endParaRPr>
          </a:p>
        </p:txBody>
      </p:sp>
      <p:sp>
        <p:nvSpPr>
          <p:cNvPr id="207" name="Google Shape;207;p26"/>
          <p:cNvSpPr/>
          <p:nvPr/>
        </p:nvSpPr>
        <p:spPr>
          <a:xfrm>
            <a:off x="308350" y="689732"/>
            <a:ext cx="7749900" cy="1084800"/>
          </a:xfrm>
          <a:prstGeom prst="rect">
            <a:avLst/>
          </a:prstGeom>
          <a:noFill/>
          <a:ln>
            <a:noFill/>
          </a:ln>
        </p:spPr>
        <p:txBody>
          <a:bodyPr anchorCtr="0" anchor="t" bIns="34275" lIns="34275" spcFirstLastPara="1" rIns="34275" wrap="square" tIns="34275">
            <a:noAutofit/>
          </a:bodyPr>
          <a:lstStyle/>
          <a:p>
            <a:pPr indent="-330200" lvl="0" marL="457200" rtl="0" algn="l">
              <a:spcBef>
                <a:spcPts val="0"/>
              </a:spcBef>
              <a:spcAft>
                <a:spcPts val="0"/>
              </a:spcAft>
              <a:buClr>
                <a:schemeClr val="dk2"/>
              </a:buClr>
              <a:buSzPts val="1600"/>
              <a:buChar char="-"/>
            </a:pPr>
            <a:r>
              <a:rPr b="1" lang="en" sz="1600">
                <a:solidFill>
                  <a:schemeClr val="dk2"/>
                </a:solidFill>
              </a:rPr>
              <a:t>PAC signing</a:t>
            </a:r>
            <a:r>
              <a:rPr lang="en" sz="1600">
                <a:solidFill>
                  <a:schemeClr val="dk2"/>
                </a:solidFill>
              </a:rPr>
              <a:t> </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PAC utilizes a cryptographic hash algorithm, namely QARMA. The algorithm takes two 64-bit values (the pointer and modifier), as well as a 128-bit key, and generates a 64-bit PAC.</a:t>
            </a:r>
            <a:endParaRPr sz="1600">
              <a:solidFill>
                <a:schemeClr val="dk2"/>
              </a:solidFill>
            </a:endParaRPr>
          </a:p>
        </p:txBody>
      </p:sp>
      <p:sp>
        <p:nvSpPr>
          <p:cNvPr id="208" name="Google Shape;208;p2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ARM’s Pointer Authentication</a:t>
            </a:r>
            <a:endParaRPr sz="2500"/>
          </a:p>
        </p:txBody>
      </p:sp>
      <p:sp>
        <p:nvSpPr>
          <p:cNvPr id="209" name="Google Shape;209;p2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26"/>
          <p:cNvPicPr preferRelativeResize="0"/>
          <p:nvPr/>
        </p:nvPicPr>
        <p:blipFill>
          <a:blip r:embed="rId3">
            <a:alphaModFix/>
          </a:blip>
          <a:stretch>
            <a:fillRect/>
          </a:stretch>
        </p:blipFill>
        <p:spPr>
          <a:xfrm>
            <a:off x="5811549" y="3378400"/>
            <a:ext cx="1889074" cy="730750"/>
          </a:xfrm>
          <a:prstGeom prst="rect">
            <a:avLst/>
          </a:prstGeom>
          <a:noFill/>
          <a:ln>
            <a:noFill/>
          </a:ln>
        </p:spPr>
      </p:pic>
      <p:pic>
        <p:nvPicPr>
          <p:cNvPr id="211" name="Google Shape;211;p26"/>
          <p:cNvPicPr preferRelativeResize="0"/>
          <p:nvPr/>
        </p:nvPicPr>
        <p:blipFill>
          <a:blip r:embed="rId4">
            <a:alphaModFix/>
          </a:blip>
          <a:stretch>
            <a:fillRect/>
          </a:stretch>
        </p:blipFill>
        <p:spPr>
          <a:xfrm>
            <a:off x="7661000" y="3460650"/>
            <a:ext cx="957600" cy="502050"/>
          </a:xfrm>
          <a:prstGeom prst="rect">
            <a:avLst/>
          </a:prstGeom>
          <a:noFill/>
          <a:ln>
            <a:noFill/>
          </a:ln>
        </p:spPr>
      </p:pic>
      <p:pic>
        <p:nvPicPr>
          <p:cNvPr id="212" name="Google Shape;212;p26"/>
          <p:cNvPicPr preferRelativeResize="0"/>
          <p:nvPr/>
        </p:nvPicPr>
        <p:blipFill>
          <a:blip r:embed="rId5">
            <a:alphaModFix/>
          </a:blip>
          <a:stretch>
            <a:fillRect/>
          </a:stretch>
        </p:blipFill>
        <p:spPr>
          <a:xfrm>
            <a:off x="4919875" y="3410275"/>
            <a:ext cx="925350" cy="666975"/>
          </a:xfrm>
          <a:prstGeom prst="rect">
            <a:avLst/>
          </a:prstGeom>
          <a:noFill/>
          <a:ln>
            <a:noFill/>
          </a:ln>
        </p:spPr>
      </p:pic>
      <p:pic>
        <p:nvPicPr>
          <p:cNvPr id="213" name="Google Shape;213;p26"/>
          <p:cNvPicPr preferRelativeResize="0"/>
          <p:nvPr/>
        </p:nvPicPr>
        <p:blipFill>
          <a:blip r:embed="rId6">
            <a:alphaModFix/>
          </a:blip>
          <a:stretch>
            <a:fillRect/>
          </a:stretch>
        </p:blipFill>
        <p:spPr>
          <a:xfrm>
            <a:off x="5562119" y="4077275"/>
            <a:ext cx="2514324" cy="603800"/>
          </a:xfrm>
          <a:prstGeom prst="rect">
            <a:avLst/>
          </a:prstGeom>
          <a:noFill/>
          <a:ln>
            <a:noFill/>
          </a:ln>
        </p:spPr>
      </p:pic>
      <p:pic>
        <p:nvPicPr>
          <p:cNvPr id="214" name="Google Shape;214;p26"/>
          <p:cNvPicPr preferRelativeResize="0"/>
          <p:nvPr/>
        </p:nvPicPr>
        <p:blipFill>
          <a:blip r:embed="rId7">
            <a:alphaModFix/>
          </a:blip>
          <a:stretch>
            <a:fillRect/>
          </a:stretch>
        </p:blipFill>
        <p:spPr>
          <a:xfrm>
            <a:off x="5458397" y="2801593"/>
            <a:ext cx="2526271" cy="603800"/>
          </a:xfrm>
          <a:prstGeom prst="rect">
            <a:avLst/>
          </a:prstGeom>
          <a:noFill/>
          <a:ln>
            <a:noFill/>
          </a:ln>
        </p:spPr>
      </p:pic>
      <p:pic>
        <p:nvPicPr>
          <p:cNvPr id="215" name="Google Shape;215;p26"/>
          <p:cNvPicPr preferRelativeResize="0"/>
          <p:nvPr/>
        </p:nvPicPr>
        <p:blipFill>
          <a:blip r:embed="rId8">
            <a:alphaModFix/>
          </a:blip>
          <a:stretch>
            <a:fillRect/>
          </a:stretch>
        </p:blipFill>
        <p:spPr>
          <a:xfrm>
            <a:off x="1177986" y="2814581"/>
            <a:ext cx="2525735" cy="603800"/>
          </a:xfrm>
          <a:prstGeom prst="rect">
            <a:avLst/>
          </a:prstGeom>
          <a:noFill/>
          <a:ln>
            <a:noFill/>
          </a:ln>
        </p:spPr>
      </p:pic>
      <p:pic>
        <p:nvPicPr>
          <p:cNvPr id="216" name="Google Shape;216;p26"/>
          <p:cNvPicPr preferRelativeResize="0"/>
          <p:nvPr/>
        </p:nvPicPr>
        <p:blipFill>
          <a:blip r:embed="rId9">
            <a:alphaModFix/>
          </a:blip>
          <a:stretch>
            <a:fillRect/>
          </a:stretch>
        </p:blipFill>
        <p:spPr>
          <a:xfrm>
            <a:off x="1134076" y="4084601"/>
            <a:ext cx="2763534" cy="666975"/>
          </a:xfrm>
          <a:prstGeom prst="rect">
            <a:avLst/>
          </a:prstGeom>
          <a:noFill/>
          <a:ln>
            <a:noFill/>
          </a:ln>
        </p:spPr>
      </p:pic>
      <p:pic>
        <p:nvPicPr>
          <p:cNvPr id="217" name="Google Shape;217;p26"/>
          <p:cNvPicPr preferRelativeResize="0"/>
          <p:nvPr/>
        </p:nvPicPr>
        <p:blipFill>
          <a:blip r:embed="rId3">
            <a:alphaModFix/>
          </a:blip>
          <a:stretch>
            <a:fillRect/>
          </a:stretch>
        </p:blipFill>
        <p:spPr>
          <a:xfrm>
            <a:off x="1456062" y="3388357"/>
            <a:ext cx="1889074" cy="730750"/>
          </a:xfrm>
          <a:prstGeom prst="rect">
            <a:avLst/>
          </a:prstGeom>
          <a:noFill/>
          <a:ln>
            <a:noFill/>
          </a:ln>
        </p:spPr>
      </p:pic>
      <p:pic>
        <p:nvPicPr>
          <p:cNvPr id="218" name="Google Shape;218;p26"/>
          <p:cNvPicPr preferRelativeResize="0"/>
          <p:nvPr/>
        </p:nvPicPr>
        <p:blipFill>
          <a:blip r:embed="rId4">
            <a:alphaModFix/>
          </a:blip>
          <a:stretch>
            <a:fillRect/>
          </a:stretch>
        </p:blipFill>
        <p:spPr>
          <a:xfrm>
            <a:off x="3305512" y="3470607"/>
            <a:ext cx="957600" cy="502050"/>
          </a:xfrm>
          <a:prstGeom prst="rect">
            <a:avLst/>
          </a:prstGeom>
          <a:noFill/>
          <a:ln>
            <a:noFill/>
          </a:ln>
        </p:spPr>
      </p:pic>
      <p:pic>
        <p:nvPicPr>
          <p:cNvPr id="219" name="Google Shape;219;p26"/>
          <p:cNvPicPr preferRelativeResize="0"/>
          <p:nvPr/>
        </p:nvPicPr>
        <p:blipFill>
          <a:blip r:embed="rId5">
            <a:alphaModFix/>
          </a:blip>
          <a:stretch>
            <a:fillRect/>
          </a:stretch>
        </p:blipFill>
        <p:spPr>
          <a:xfrm>
            <a:off x="571693" y="3420232"/>
            <a:ext cx="925350" cy="666975"/>
          </a:xfrm>
          <a:prstGeom prst="rect">
            <a:avLst/>
          </a:prstGeom>
          <a:noFill/>
          <a:ln>
            <a:noFill/>
          </a:ln>
        </p:spPr>
      </p:pic>
      <p:sp>
        <p:nvSpPr>
          <p:cNvPr id="220" name="Google Shape;220;p26"/>
          <p:cNvSpPr/>
          <p:nvPr/>
        </p:nvSpPr>
        <p:spPr>
          <a:xfrm>
            <a:off x="307327" y="1699795"/>
            <a:ext cx="7749900" cy="1034400"/>
          </a:xfrm>
          <a:prstGeom prst="rect">
            <a:avLst/>
          </a:prstGeom>
          <a:noFill/>
          <a:ln>
            <a:noFill/>
          </a:ln>
        </p:spPr>
        <p:txBody>
          <a:bodyPr anchorCtr="0" anchor="t" bIns="34275" lIns="34275" spcFirstLastPara="1" rIns="34275" wrap="square" tIns="34275">
            <a:noAutofit/>
          </a:bodyPr>
          <a:lstStyle/>
          <a:p>
            <a:pPr indent="-330200" lvl="0" marL="457200" rtl="0" algn="l">
              <a:spcBef>
                <a:spcPts val="0"/>
              </a:spcBef>
              <a:spcAft>
                <a:spcPts val="0"/>
              </a:spcAft>
              <a:buClr>
                <a:schemeClr val="dk2"/>
              </a:buClr>
              <a:buSzPts val="1600"/>
              <a:buChar char="-"/>
            </a:pPr>
            <a:r>
              <a:rPr b="1" lang="en" sz="1600">
                <a:solidFill>
                  <a:schemeClr val="dk2"/>
                </a:solidFill>
              </a:rPr>
              <a:t>PAC authentication</a:t>
            </a:r>
            <a:endParaRPr b="1"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Authentication of the pointer is straightforward. The cryptographic algorithm takes the pointer with the PAC and the modifier. The PAC is then regenerated and compared with the one on the passed pointer. </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sp>
        <p:nvSpPr>
          <p:cNvPr id="225" name="Google Shape;225;p27"/>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226" name="Google Shape;226;p27"/>
          <p:cNvSpPr/>
          <p:nvPr/>
        </p:nvSpPr>
        <p:spPr>
          <a:xfrm>
            <a:off x="1096350" y="740875"/>
            <a:ext cx="5796600" cy="8997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dk1"/>
              </a:buClr>
              <a:buSzPts val="3300"/>
              <a:buFont typeface="Arial"/>
              <a:buNone/>
            </a:pPr>
            <a:r>
              <a:t/>
            </a:r>
            <a:endParaRPr sz="3300">
              <a:solidFill>
                <a:schemeClr val="dk1"/>
              </a:solidFill>
            </a:endParaRPr>
          </a:p>
        </p:txBody>
      </p:sp>
      <p:sp>
        <p:nvSpPr>
          <p:cNvPr id="227" name="Google Shape;227;p27"/>
          <p:cNvSpPr/>
          <p:nvPr/>
        </p:nvSpPr>
        <p:spPr>
          <a:xfrm>
            <a:off x="308350" y="689732"/>
            <a:ext cx="7749900" cy="1084800"/>
          </a:xfrm>
          <a:prstGeom prst="rect">
            <a:avLst/>
          </a:prstGeom>
          <a:noFill/>
          <a:ln>
            <a:noFill/>
          </a:ln>
        </p:spPr>
        <p:txBody>
          <a:bodyPr anchorCtr="0" anchor="t" bIns="34275" lIns="34275" spcFirstLastPara="1" rIns="34275" wrap="square" tIns="34275">
            <a:noAutofit/>
          </a:bodyPr>
          <a:lstStyle/>
          <a:p>
            <a:pPr indent="-330200" lvl="0" marL="457200" rtl="0" algn="l">
              <a:spcBef>
                <a:spcPts val="0"/>
              </a:spcBef>
              <a:spcAft>
                <a:spcPts val="0"/>
              </a:spcAft>
              <a:buClr>
                <a:schemeClr val="dk2"/>
              </a:buClr>
              <a:buSzPts val="1600"/>
              <a:buChar char="-"/>
            </a:pPr>
            <a:r>
              <a:rPr b="1" lang="en" sz="1600">
                <a:solidFill>
                  <a:schemeClr val="dk2"/>
                </a:solidFill>
              </a:rPr>
              <a:t>PAC signing</a:t>
            </a:r>
            <a:r>
              <a:rPr lang="en" sz="1600">
                <a:solidFill>
                  <a:schemeClr val="dk2"/>
                </a:solidFill>
              </a:rPr>
              <a:t> </a:t>
            </a:r>
            <a:endParaRPr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PAC utilizes a cryptographic hash algorithm, namely QARMA. The algorithm takes two 64-bit values (the pointer and modifier), as well as a 128-bit key, and generates a 64-bit PAC.</a:t>
            </a:r>
            <a:endParaRPr sz="1600">
              <a:solidFill>
                <a:schemeClr val="dk2"/>
              </a:solidFill>
            </a:endParaRPr>
          </a:p>
        </p:txBody>
      </p:sp>
      <p:sp>
        <p:nvSpPr>
          <p:cNvPr id="228" name="Google Shape;228;p2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ARM’s Pointer Authentication</a:t>
            </a:r>
            <a:endParaRPr sz="2500"/>
          </a:p>
        </p:txBody>
      </p:sp>
      <p:sp>
        <p:nvSpPr>
          <p:cNvPr id="229" name="Google Shape;229;p2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27"/>
          <p:cNvPicPr preferRelativeResize="0"/>
          <p:nvPr/>
        </p:nvPicPr>
        <p:blipFill>
          <a:blip r:embed="rId3">
            <a:alphaModFix/>
          </a:blip>
          <a:stretch>
            <a:fillRect/>
          </a:stretch>
        </p:blipFill>
        <p:spPr>
          <a:xfrm>
            <a:off x="5811549" y="3378400"/>
            <a:ext cx="1889074" cy="730750"/>
          </a:xfrm>
          <a:prstGeom prst="rect">
            <a:avLst/>
          </a:prstGeom>
          <a:noFill/>
          <a:ln>
            <a:noFill/>
          </a:ln>
        </p:spPr>
      </p:pic>
      <p:pic>
        <p:nvPicPr>
          <p:cNvPr id="231" name="Google Shape;231;p27"/>
          <p:cNvPicPr preferRelativeResize="0"/>
          <p:nvPr/>
        </p:nvPicPr>
        <p:blipFill>
          <a:blip r:embed="rId4">
            <a:alphaModFix/>
          </a:blip>
          <a:stretch>
            <a:fillRect/>
          </a:stretch>
        </p:blipFill>
        <p:spPr>
          <a:xfrm>
            <a:off x="7661000" y="3460650"/>
            <a:ext cx="957600" cy="502050"/>
          </a:xfrm>
          <a:prstGeom prst="rect">
            <a:avLst/>
          </a:prstGeom>
          <a:noFill/>
          <a:ln>
            <a:noFill/>
          </a:ln>
        </p:spPr>
      </p:pic>
      <p:pic>
        <p:nvPicPr>
          <p:cNvPr id="232" name="Google Shape;232;p27"/>
          <p:cNvPicPr preferRelativeResize="0"/>
          <p:nvPr/>
        </p:nvPicPr>
        <p:blipFill>
          <a:blip r:embed="rId5">
            <a:alphaModFix/>
          </a:blip>
          <a:stretch>
            <a:fillRect/>
          </a:stretch>
        </p:blipFill>
        <p:spPr>
          <a:xfrm>
            <a:off x="4919875" y="3410275"/>
            <a:ext cx="925350" cy="666975"/>
          </a:xfrm>
          <a:prstGeom prst="rect">
            <a:avLst/>
          </a:prstGeom>
          <a:noFill/>
          <a:ln>
            <a:noFill/>
          </a:ln>
        </p:spPr>
      </p:pic>
      <p:pic>
        <p:nvPicPr>
          <p:cNvPr id="233" name="Google Shape;233;p27"/>
          <p:cNvPicPr preferRelativeResize="0"/>
          <p:nvPr/>
        </p:nvPicPr>
        <p:blipFill>
          <a:blip r:embed="rId6">
            <a:alphaModFix/>
          </a:blip>
          <a:stretch>
            <a:fillRect/>
          </a:stretch>
        </p:blipFill>
        <p:spPr>
          <a:xfrm>
            <a:off x="5562119" y="4077275"/>
            <a:ext cx="2514324" cy="603800"/>
          </a:xfrm>
          <a:prstGeom prst="rect">
            <a:avLst/>
          </a:prstGeom>
          <a:noFill/>
          <a:ln>
            <a:noFill/>
          </a:ln>
        </p:spPr>
      </p:pic>
      <p:pic>
        <p:nvPicPr>
          <p:cNvPr id="234" name="Google Shape;234;p27"/>
          <p:cNvPicPr preferRelativeResize="0"/>
          <p:nvPr/>
        </p:nvPicPr>
        <p:blipFill>
          <a:blip r:embed="rId7">
            <a:alphaModFix/>
          </a:blip>
          <a:stretch>
            <a:fillRect/>
          </a:stretch>
        </p:blipFill>
        <p:spPr>
          <a:xfrm>
            <a:off x="5458397" y="2801593"/>
            <a:ext cx="2526271" cy="603800"/>
          </a:xfrm>
          <a:prstGeom prst="rect">
            <a:avLst/>
          </a:prstGeom>
          <a:noFill/>
          <a:ln>
            <a:noFill/>
          </a:ln>
        </p:spPr>
      </p:pic>
      <p:pic>
        <p:nvPicPr>
          <p:cNvPr id="235" name="Google Shape;235;p27"/>
          <p:cNvPicPr preferRelativeResize="0"/>
          <p:nvPr/>
        </p:nvPicPr>
        <p:blipFill>
          <a:blip r:embed="rId8">
            <a:alphaModFix/>
          </a:blip>
          <a:stretch>
            <a:fillRect/>
          </a:stretch>
        </p:blipFill>
        <p:spPr>
          <a:xfrm>
            <a:off x="1177986" y="2814581"/>
            <a:ext cx="2525735" cy="603800"/>
          </a:xfrm>
          <a:prstGeom prst="rect">
            <a:avLst/>
          </a:prstGeom>
          <a:noFill/>
          <a:ln>
            <a:noFill/>
          </a:ln>
        </p:spPr>
      </p:pic>
      <p:pic>
        <p:nvPicPr>
          <p:cNvPr id="236" name="Google Shape;236;p27"/>
          <p:cNvPicPr preferRelativeResize="0"/>
          <p:nvPr/>
        </p:nvPicPr>
        <p:blipFill>
          <a:blip r:embed="rId9">
            <a:alphaModFix/>
          </a:blip>
          <a:stretch>
            <a:fillRect/>
          </a:stretch>
        </p:blipFill>
        <p:spPr>
          <a:xfrm>
            <a:off x="1134076" y="4084601"/>
            <a:ext cx="2763534" cy="666975"/>
          </a:xfrm>
          <a:prstGeom prst="rect">
            <a:avLst/>
          </a:prstGeom>
          <a:noFill/>
          <a:ln>
            <a:noFill/>
          </a:ln>
        </p:spPr>
      </p:pic>
      <p:pic>
        <p:nvPicPr>
          <p:cNvPr id="237" name="Google Shape;237;p27"/>
          <p:cNvPicPr preferRelativeResize="0"/>
          <p:nvPr/>
        </p:nvPicPr>
        <p:blipFill>
          <a:blip r:embed="rId3">
            <a:alphaModFix/>
          </a:blip>
          <a:stretch>
            <a:fillRect/>
          </a:stretch>
        </p:blipFill>
        <p:spPr>
          <a:xfrm>
            <a:off x="1456062" y="3388357"/>
            <a:ext cx="1889074" cy="730750"/>
          </a:xfrm>
          <a:prstGeom prst="rect">
            <a:avLst/>
          </a:prstGeom>
          <a:noFill/>
          <a:ln>
            <a:noFill/>
          </a:ln>
        </p:spPr>
      </p:pic>
      <p:pic>
        <p:nvPicPr>
          <p:cNvPr id="238" name="Google Shape;238;p27"/>
          <p:cNvPicPr preferRelativeResize="0"/>
          <p:nvPr/>
        </p:nvPicPr>
        <p:blipFill>
          <a:blip r:embed="rId4">
            <a:alphaModFix/>
          </a:blip>
          <a:stretch>
            <a:fillRect/>
          </a:stretch>
        </p:blipFill>
        <p:spPr>
          <a:xfrm>
            <a:off x="3305512" y="3470607"/>
            <a:ext cx="957600" cy="502050"/>
          </a:xfrm>
          <a:prstGeom prst="rect">
            <a:avLst/>
          </a:prstGeom>
          <a:noFill/>
          <a:ln>
            <a:noFill/>
          </a:ln>
        </p:spPr>
      </p:pic>
      <p:pic>
        <p:nvPicPr>
          <p:cNvPr id="239" name="Google Shape;239;p27"/>
          <p:cNvPicPr preferRelativeResize="0"/>
          <p:nvPr/>
        </p:nvPicPr>
        <p:blipFill>
          <a:blip r:embed="rId5">
            <a:alphaModFix/>
          </a:blip>
          <a:stretch>
            <a:fillRect/>
          </a:stretch>
        </p:blipFill>
        <p:spPr>
          <a:xfrm>
            <a:off x="571693" y="3420232"/>
            <a:ext cx="925350" cy="666975"/>
          </a:xfrm>
          <a:prstGeom prst="rect">
            <a:avLst/>
          </a:prstGeom>
          <a:noFill/>
          <a:ln>
            <a:noFill/>
          </a:ln>
        </p:spPr>
      </p:pic>
      <p:sp>
        <p:nvSpPr>
          <p:cNvPr id="240" name="Google Shape;240;p27"/>
          <p:cNvSpPr/>
          <p:nvPr/>
        </p:nvSpPr>
        <p:spPr>
          <a:xfrm>
            <a:off x="307327" y="1699795"/>
            <a:ext cx="7749900" cy="1034400"/>
          </a:xfrm>
          <a:prstGeom prst="rect">
            <a:avLst/>
          </a:prstGeom>
          <a:noFill/>
          <a:ln>
            <a:noFill/>
          </a:ln>
        </p:spPr>
        <p:txBody>
          <a:bodyPr anchorCtr="0" anchor="t" bIns="34275" lIns="34275" spcFirstLastPara="1" rIns="34275" wrap="square" tIns="34275">
            <a:noAutofit/>
          </a:bodyPr>
          <a:lstStyle/>
          <a:p>
            <a:pPr indent="-330200" lvl="0" marL="457200" rtl="0" algn="l">
              <a:spcBef>
                <a:spcPts val="0"/>
              </a:spcBef>
              <a:spcAft>
                <a:spcPts val="0"/>
              </a:spcAft>
              <a:buClr>
                <a:schemeClr val="dk2"/>
              </a:buClr>
              <a:buSzPts val="1600"/>
              <a:buChar char="-"/>
            </a:pPr>
            <a:r>
              <a:rPr b="1" lang="en" sz="1600">
                <a:solidFill>
                  <a:schemeClr val="dk2"/>
                </a:solidFill>
              </a:rPr>
              <a:t>PAC authentication</a:t>
            </a:r>
            <a:endParaRPr b="1" sz="1600">
              <a:solidFill>
                <a:schemeClr val="dk2"/>
              </a:solidFill>
            </a:endParaRPr>
          </a:p>
          <a:p>
            <a:pPr indent="-330200" lvl="1" marL="914400" rtl="0" algn="l">
              <a:spcBef>
                <a:spcPts val="0"/>
              </a:spcBef>
              <a:spcAft>
                <a:spcPts val="0"/>
              </a:spcAft>
              <a:buClr>
                <a:schemeClr val="dk2"/>
              </a:buClr>
              <a:buSzPts val="1600"/>
              <a:buChar char="-"/>
            </a:pPr>
            <a:r>
              <a:rPr lang="en" sz="1600">
                <a:solidFill>
                  <a:schemeClr val="dk2"/>
                </a:solidFill>
              </a:rPr>
              <a:t>Authentication of the pointer is straightforward. The cryptographic algorithm takes the pointer with the PAC and the modifier. The PAC is then regenerated and compared with the one on the passed pointer. </a:t>
            </a:r>
            <a:endParaRPr sz="1600">
              <a:solidFill>
                <a:schemeClr val="dk2"/>
              </a:solidFill>
            </a:endParaRPr>
          </a:p>
        </p:txBody>
      </p:sp>
      <p:sp>
        <p:nvSpPr>
          <p:cNvPr id="241" name="Google Shape;241;p27"/>
          <p:cNvSpPr txBox="1"/>
          <p:nvPr/>
        </p:nvSpPr>
        <p:spPr>
          <a:xfrm>
            <a:off x="5529975" y="4327075"/>
            <a:ext cx="61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0000"/>
                </a:solidFill>
              </a:rPr>
              <a:t>0x2</a:t>
            </a:r>
            <a:endParaRPr sz="11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sp>
        <p:nvSpPr>
          <p:cNvPr id="246" name="Google Shape;246;p28"/>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247" name="Google Shape;247;p28"/>
          <p:cNvSpPr/>
          <p:nvPr/>
        </p:nvSpPr>
        <p:spPr>
          <a:xfrm>
            <a:off x="1096350" y="740875"/>
            <a:ext cx="5796600" cy="8997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dk1"/>
              </a:buClr>
              <a:buSzPts val="3300"/>
              <a:buFont typeface="Arial"/>
              <a:buNone/>
            </a:pPr>
            <a:r>
              <a:t/>
            </a:r>
            <a:endParaRPr sz="3300">
              <a:solidFill>
                <a:schemeClr val="dk1"/>
              </a:solidFill>
            </a:endParaRPr>
          </a:p>
        </p:txBody>
      </p:sp>
      <p:sp>
        <p:nvSpPr>
          <p:cNvPr id="248" name="Google Shape;248;p2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Current state-of-the-art PAC techniques</a:t>
            </a:r>
            <a:endParaRPr sz="2500"/>
          </a:p>
        </p:txBody>
      </p:sp>
      <p:sp>
        <p:nvSpPr>
          <p:cNvPr id="249" name="Google Shape;249;p2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0" name="Google Shape;250;p28"/>
          <p:cNvGraphicFramePr/>
          <p:nvPr/>
        </p:nvGraphicFramePr>
        <p:xfrm>
          <a:off x="286025" y="942975"/>
          <a:ext cx="3000000" cy="3000000"/>
        </p:xfrm>
        <a:graphic>
          <a:graphicData uri="http://schemas.openxmlformats.org/drawingml/2006/table">
            <a:tbl>
              <a:tblPr>
                <a:noFill/>
                <a:tableStyleId>{E16209E9-DCAD-4A99-9477-6AA7828A8AEF}</a:tableStyleId>
              </a:tblPr>
              <a:tblGrid>
                <a:gridCol w="2097425"/>
                <a:gridCol w="1651775"/>
                <a:gridCol w="1534825"/>
                <a:gridCol w="3287925"/>
              </a:tblGrid>
              <a:tr h="581125">
                <a:tc>
                  <a:txBody>
                    <a:bodyPr/>
                    <a:lstStyle/>
                    <a:p>
                      <a:pPr indent="0" lvl="0" marL="0" rtl="0" algn="l">
                        <a:spcBef>
                          <a:spcPts val="0"/>
                        </a:spcBef>
                        <a:spcAft>
                          <a:spcPts val="0"/>
                        </a:spcAft>
                        <a:buNone/>
                      </a:pPr>
                      <a:r>
                        <a:rPr lang="en">
                          <a:solidFill>
                            <a:schemeClr val="dk2"/>
                          </a:solidFill>
                        </a:rPr>
                        <a:t>Defense</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Protection scope</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Attacker abilities</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PAC modifier</a:t>
                      </a:r>
                      <a:endParaRPr>
                        <a:solidFill>
                          <a:schemeClr val="dk2"/>
                        </a:solidFill>
                      </a:endParaRPr>
                    </a:p>
                  </a:txBody>
                  <a:tcPr marT="91425" marB="91425" marR="91425" marL="91425"/>
                </a:tc>
              </a:tr>
              <a:tr h="702875">
                <a:tc>
                  <a:txBody>
                    <a:bodyPr/>
                    <a:lstStyle/>
                    <a:p>
                      <a:pPr indent="0" lvl="0" marL="0" rtl="0" algn="l">
                        <a:spcBef>
                          <a:spcPts val="0"/>
                        </a:spcBef>
                        <a:spcAft>
                          <a:spcPts val="0"/>
                        </a:spcAft>
                        <a:buNone/>
                      </a:pPr>
                      <a:r>
                        <a:rPr lang="en">
                          <a:solidFill>
                            <a:schemeClr val="dk2"/>
                          </a:solidFill>
                        </a:rPr>
                        <a:t>PARTS-CFI [1]</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Return addresses and indirect code pointers</a:t>
                      </a:r>
                      <a:endParaRPr>
                        <a:solidFill>
                          <a:schemeClr val="dk2"/>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2"/>
                          </a:solidFill>
                        </a:rPr>
                        <a:t>Arbitrary read-write</a:t>
                      </a:r>
                      <a:endParaRPr>
                        <a:solidFill>
                          <a:schemeClr val="dk2"/>
                        </a:solidFill>
                      </a:endParaRPr>
                    </a:p>
                    <a:p>
                      <a:pPr indent="0" lvl="0" marL="0" rtl="0" algn="l">
                        <a:spcBef>
                          <a:spcPts val="0"/>
                        </a:spcBef>
                        <a:spcAft>
                          <a:spcPts val="0"/>
                        </a:spcAft>
                        <a:buNone/>
                      </a:pPr>
                      <a:r>
                        <a:t/>
                      </a:r>
                      <a:endParaRPr>
                        <a:solidFill>
                          <a:schemeClr val="dk2"/>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2"/>
                          </a:solidFill>
                        </a:rPr>
                        <a:t>SP (Stack Pointer) for return addresses</a:t>
                      </a:r>
                      <a:endParaRPr>
                        <a:solidFill>
                          <a:schemeClr val="dk2"/>
                        </a:solidFill>
                      </a:endParaRPr>
                    </a:p>
                    <a:p>
                      <a:pPr indent="0" lvl="0" marL="0" rtl="0" algn="l">
                        <a:spcBef>
                          <a:spcPts val="0"/>
                        </a:spcBef>
                        <a:spcAft>
                          <a:spcPts val="0"/>
                        </a:spcAft>
                        <a:buNone/>
                      </a:pPr>
                      <a:r>
                        <a:rPr lang="en">
                          <a:solidFill>
                            <a:schemeClr val="dk2"/>
                          </a:solidFill>
                        </a:rPr>
                        <a:t>and type-id for indirect code pointers.</a:t>
                      </a:r>
                      <a:endParaRPr>
                        <a:solidFill>
                          <a:schemeClr val="dk2"/>
                        </a:solidFill>
                      </a:endParaRPr>
                    </a:p>
                  </a:txBody>
                  <a:tcPr marT="91425" marB="91425" marR="91425" marL="91425"/>
                </a:tc>
              </a:tr>
              <a:tr h="581125">
                <a:tc>
                  <a:txBody>
                    <a:bodyPr/>
                    <a:lstStyle/>
                    <a:p>
                      <a:pPr indent="0" lvl="0" marL="0" rtl="0" algn="l">
                        <a:spcBef>
                          <a:spcPts val="0"/>
                        </a:spcBef>
                        <a:spcAft>
                          <a:spcPts val="0"/>
                        </a:spcAft>
                        <a:buNone/>
                      </a:pPr>
                      <a:r>
                        <a:rPr lang="en">
                          <a:solidFill>
                            <a:schemeClr val="dk2"/>
                          </a:solidFill>
                        </a:rPr>
                        <a:t>PACStack [2]</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Return addresses</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Arbitrary read-write</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Previous return address on the stack</a:t>
                      </a:r>
                      <a:endParaRPr>
                        <a:solidFill>
                          <a:schemeClr val="dk2"/>
                        </a:solidFill>
                      </a:endParaRPr>
                    </a:p>
                  </a:txBody>
                  <a:tcPr marT="91425" marB="91425" marR="91425" marL="91425"/>
                </a:tc>
              </a:tr>
              <a:tr h="581125">
                <a:tc>
                  <a:txBody>
                    <a:bodyPr/>
                    <a:lstStyle/>
                    <a:p>
                      <a:pPr indent="0" lvl="0" marL="0" rtl="0" algn="l">
                        <a:spcBef>
                          <a:spcPts val="0"/>
                        </a:spcBef>
                        <a:spcAft>
                          <a:spcPts val="0"/>
                        </a:spcAft>
                        <a:buNone/>
                      </a:pPr>
                      <a:r>
                        <a:rPr lang="en">
                          <a:solidFill>
                            <a:schemeClr val="dk2"/>
                          </a:solidFill>
                        </a:rPr>
                        <a:t>PTAuth [3]</a:t>
                      </a:r>
                      <a:endParaRPr>
                        <a:solidFill>
                          <a:schemeClr val="dk2"/>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2"/>
                          </a:solidFill>
                        </a:rPr>
                        <a:t>Heap allocated</a:t>
                      </a:r>
                      <a:endParaRPr>
                        <a:solidFill>
                          <a:schemeClr val="dk2"/>
                        </a:solidFill>
                      </a:endParaRPr>
                    </a:p>
                    <a:p>
                      <a:pPr indent="0" lvl="0" marL="0" rtl="0" algn="l">
                        <a:spcBef>
                          <a:spcPts val="0"/>
                        </a:spcBef>
                        <a:spcAft>
                          <a:spcPts val="0"/>
                        </a:spcAft>
                        <a:buNone/>
                      </a:pPr>
                      <a:r>
                        <a:rPr lang="en">
                          <a:solidFill>
                            <a:schemeClr val="dk2"/>
                          </a:solidFill>
                        </a:rPr>
                        <a:t>objects</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Arbitrary write</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 generated object-id</a:t>
                      </a:r>
                      <a:endParaRPr>
                        <a:solidFill>
                          <a:schemeClr val="dk2"/>
                        </a:solidFill>
                      </a:endParaRPr>
                    </a:p>
                  </a:txBody>
                  <a:tcPr marT="91425" marB="91425" marR="91425" marL="91425"/>
                </a:tc>
              </a:tr>
            </a:tbl>
          </a:graphicData>
        </a:graphic>
      </p:graphicFrame>
      <p:sp>
        <p:nvSpPr>
          <p:cNvPr id="251" name="Google Shape;251;p28"/>
          <p:cNvSpPr txBox="1"/>
          <p:nvPr/>
        </p:nvSpPr>
        <p:spPr>
          <a:xfrm>
            <a:off x="173900" y="4017700"/>
            <a:ext cx="891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 Hans Liljestrand, Thomas Nyman, Kui Wang, Carlos Chinea Perez, Jan-Erik Ekberg, and N. Asokan. PAC it up: Towards pointer integrity using ARM pointer authentication. In Proceedings of the 28th USENIX Security Symposium (Security)</a:t>
            </a:r>
            <a:endParaRPr sz="800"/>
          </a:p>
          <a:p>
            <a:pPr indent="0" lvl="0" marL="0" rtl="0" algn="l">
              <a:spcBef>
                <a:spcPts val="0"/>
              </a:spcBef>
              <a:spcAft>
                <a:spcPts val="0"/>
              </a:spcAft>
              <a:buNone/>
            </a:pPr>
            <a:r>
              <a:rPr lang="en" sz="800"/>
              <a:t>[2] Hans Liljestrand, Lachlan J. Gunn, Thomas Nyman, Jan-Erik Ekberg, and N. Asokan. Pacstack: an authenticated call stack. In Proceedings of the 30th USENIX Security Symposium (Security)</a:t>
            </a:r>
            <a:endParaRPr sz="800"/>
          </a:p>
          <a:p>
            <a:pPr indent="0" lvl="0" marL="0" rtl="0" algn="l">
              <a:spcBef>
                <a:spcPts val="0"/>
              </a:spcBef>
              <a:spcAft>
                <a:spcPts val="0"/>
              </a:spcAft>
              <a:buNone/>
            </a:pPr>
            <a:r>
              <a:rPr lang="en" sz="800"/>
              <a:t>[3] Reza Mirzazade farkhani, Mansour Ahmadi, and Long Lu. Ptauth: Temporal memory safety via robust points-to authentication. In Proceedings of the 30th USENIX Security Symposium (Security)</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a:t>
            </a:r>
            <a:r>
              <a:rPr lang="en"/>
              <a:t> state-of-the-art PAC techniques</a:t>
            </a:r>
            <a:endParaRPr/>
          </a:p>
        </p:txBody>
      </p:sp>
      <p:sp>
        <p:nvSpPr>
          <p:cNvPr id="257" name="Google Shape;257;p29"/>
          <p:cNvSpPr txBox="1"/>
          <p:nvPr>
            <p:ph idx="1" type="body"/>
          </p:nvPr>
        </p:nvSpPr>
        <p:spPr>
          <a:xfrm>
            <a:off x="173900" y="3013775"/>
            <a:ext cx="8607900" cy="16818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PTAuth</a:t>
            </a:r>
            <a:endParaRPr/>
          </a:p>
          <a:p>
            <a:pPr indent="-317500" lvl="1" marL="914400" rtl="0" algn="l">
              <a:spcBef>
                <a:spcPts val="0"/>
              </a:spcBef>
              <a:spcAft>
                <a:spcPts val="0"/>
              </a:spcAft>
              <a:buSzPts val="1400"/>
              <a:buChar char="○"/>
            </a:pPr>
            <a:r>
              <a:rPr lang="en"/>
              <a:t>Key approach:</a:t>
            </a:r>
            <a:r>
              <a:rPr lang="en"/>
              <a:t> protection against temporal attacks. </a:t>
            </a:r>
            <a:endParaRPr/>
          </a:p>
          <a:p>
            <a:pPr indent="-317500" lvl="1" marL="914400" rtl="0" algn="l">
              <a:spcBef>
                <a:spcPts val="0"/>
              </a:spcBef>
              <a:spcAft>
                <a:spcPts val="0"/>
              </a:spcAft>
              <a:buSzPts val="1400"/>
              <a:buChar char="○"/>
            </a:pPr>
            <a:r>
              <a:rPr lang="en"/>
              <a:t>Limitations:</a:t>
            </a:r>
            <a:endParaRPr/>
          </a:p>
          <a:p>
            <a:pPr indent="-317500" lvl="2" marL="1371600" rtl="0" algn="l">
              <a:spcBef>
                <a:spcPts val="0"/>
              </a:spcBef>
              <a:spcAft>
                <a:spcPts val="0"/>
              </a:spcAft>
              <a:buSzPts val="1400"/>
              <a:buChar char="■"/>
            </a:pPr>
            <a:r>
              <a:rPr lang="en"/>
              <a:t>Defends only against attackers with arbitrary write </a:t>
            </a:r>
            <a:endParaRPr/>
          </a:p>
          <a:p>
            <a:pPr indent="-317500" lvl="2" marL="1371600" rtl="0" algn="l">
              <a:spcBef>
                <a:spcPts val="0"/>
              </a:spcBef>
              <a:spcAft>
                <a:spcPts val="0"/>
              </a:spcAft>
              <a:buSzPts val="1400"/>
              <a:buChar char="■"/>
            </a:pPr>
            <a:r>
              <a:rPr lang="en"/>
              <a:t>Vulnerable to an intra-object violation. </a:t>
            </a:r>
            <a:endParaRPr/>
          </a:p>
          <a:p>
            <a:pPr indent="-317500" lvl="2" marL="1371600" rtl="0" algn="l">
              <a:spcBef>
                <a:spcPts val="0"/>
              </a:spcBef>
              <a:spcAft>
                <a:spcPts val="0"/>
              </a:spcAft>
              <a:buSzPts val="1400"/>
              <a:buChar char="■"/>
            </a:pPr>
            <a:r>
              <a:rPr lang="en"/>
              <a:t>Pointers within the same object are copyable </a:t>
            </a:r>
            <a:endParaRPr/>
          </a:p>
          <a:p>
            <a:pPr indent="-317500" lvl="2" marL="1371600" rtl="0" algn="l">
              <a:spcBef>
                <a:spcPts val="0"/>
              </a:spcBef>
              <a:spcAft>
                <a:spcPts val="0"/>
              </a:spcAft>
              <a:buSzPts val="1400"/>
              <a:buChar char="■"/>
            </a:pPr>
            <a:r>
              <a:rPr lang="en"/>
              <a:t>Only protects the heap and doesn’t handle stack protection, even from temporal attacks</a:t>
            </a:r>
            <a:endParaRPr/>
          </a:p>
        </p:txBody>
      </p:sp>
      <p:sp>
        <p:nvSpPr>
          <p:cNvPr id="258" name="Google Shape;258;p2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29"/>
          <p:cNvSpPr txBox="1"/>
          <p:nvPr>
            <p:ph idx="1" type="body"/>
          </p:nvPr>
        </p:nvSpPr>
        <p:spPr>
          <a:xfrm>
            <a:off x="173900" y="2033200"/>
            <a:ext cx="8607900" cy="7818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PACStack</a:t>
            </a:r>
            <a:endParaRPr/>
          </a:p>
          <a:p>
            <a:pPr indent="-317500" lvl="1" marL="914400" rtl="0" algn="l">
              <a:spcBef>
                <a:spcPts val="0"/>
              </a:spcBef>
              <a:spcAft>
                <a:spcPts val="0"/>
              </a:spcAft>
              <a:buSzPts val="1400"/>
              <a:buChar char="○"/>
            </a:pPr>
            <a:r>
              <a:rPr lang="en"/>
              <a:t>Key approach: protecting return addresses recursively. </a:t>
            </a:r>
            <a:endParaRPr/>
          </a:p>
          <a:p>
            <a:pPr indent="-317500" lvl="1" marL="914400" rtl="0" algn="l">
              <a:spcBef>
                <a:spcPts val="0"/>
              </a:spcBef>
              <a:spcAft>
                <a:spcPts val="0"/>
              </a:spcAft>
              <a:buSzPts val="1400"/>
              <a:buChar char="○"/>
            </a:pPr>
            <a:r>
              <a:rPr lang="en"/>
              <a:t>Limitation: relies on the presence of a forward edge CFI technique. </a:t>
            </a:r>
            <a:endParaRPr/>
          </a:p>
          <a:p>
            <a:pPr indent="0" lvl="0" marL="0" rtl="0" algn="l">
              <a:spcBef>
                <a:spcPts val="0"/>
              </a:spcBef>
              <a:spcAft>
                <a:spcPts val="0"/>
              </a:spcAft>
              <a:buNone/>
            </a:pPr>
            <a:r>
              <a:t/>
            </a:r>
            <a:endParaRPr/>
          </a:p>
        </p:txBody>
      </p:sp>
      <p:sp>
        <p:nvSpPr>
          <p:cNvPr id="260" name="Google Shape;260;p29"/>
          <p:cNvSpPr txBox="1"/>
          <p:nvPr>
            <p:ph idx="1" type="body"/>
          </p:nvPr>
        </p:nvSpPr>
        <p:spPr>
          <a:xfrm>
            <a:off x="173900" y="905500"/>
            <a:ext cx="8607900" cy="1127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PARTS-CFI</a:t>
            </a:r>
            <a:endParaRPr/>
          </a:p>
          <a:p>
            <a:pPr indent="-317500" lvl="1" marL="914400" rtl="0" algn="l">
              <a:spcBef>
                <a:spcPts val="0"/>
              </a:spcBef>
              <a:spcAft>
                <a:spcPts val="0"/>
              </a:spcAft>
              <a:buSzPts val="1400"/>
              <a:buChar char="○"/>
            </a:pPr>
            <a:r>
              <a:rPr lang="en"/>
              <a:t>Key approach: relies on a static modifier based on the LLVM ElementType. </a:t>
            </a:r>
            <a:endParaRPr/>
          </a:p>
          <a:p>
            <a:pPr indent="-317500" lvl="1" marL="914400" rtl="0" algn="l">
              <a:spcBef>
                <a:spcPts val="0"/>
              </a:spcBef>
              <a:spcAft>
                <a:spcPts val="0"/>
              </a:spcAft>
              <a:buSzPts val="1400"/>
              <a:buChar char="○"/>
            </a:pPr>
            <a:r>
              <a:rPr lang="en"/>
              <a:t>Limitation: repeated LLVM ElementType, thus attackers can reuse the PAC generated for one in the context of using the 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sp>
        <p:nvSpPr>
          <p:cNvPr id="265" name="Google Shape;265;p30"/>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266" name="Google Shape;266;p30"/>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Introducing PACTight</a:t>
            </a:r>
            <a:endParaRPr b="1"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Threat model and assumptions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design and runtime</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defense mechanisms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Implementation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Evaluation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267" name="Google Shape;267;p30"/>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268" name="Google Shape;268;p3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a:t>
            </a:r>
            <a:r>
              <a:rPr lang="en"/>
              <a:t>PACTight</a:t>
            </a:r>
            <a:endParaRPr/>
          </a:p>
        </p:txBody>
      </p:sp>
      <p:sp>
        <p:nvSpPr>
          <p:cNvPr id="274" name="Google Shape;274;p31"/>
          <p:cNvSpPr txBox="1"/>
          <p:nvPr>
            <p:ph idx="1" type="body"/>
          </p:nvPr>
        </p:nvSpPr>
        <p:spPr>
          <a:xfrm>
            <a:off x="173900" y="3512050"/>
            <a:ext cx="8666400" cy="988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Threat model and coverage: </a:t>
            </a:r>
            <a:endParaRPr/>
          </a:p>
          <a:p>
            <a:pPr indent="-317500" lvl="1" marL="914400" rtl="0" algn="l">
              <a:spcBef>
                <a:spcPts val="0"/>
              </a:spcBef>
              <a:spcAft>
                <a:spcPts val="0"/>
              </a:spcAft>
              <a:buSzPts val="1400"/>
              <a:buChar char="○"/>
            </a:pPr>
            <a:r>
              <a:rPr lang="en"/>
              <a:t>PACTight assumes a stronger threat model such that the attacker has both arbitrary read and write capabilities </a:t>
            </a:r>
            <a:endParaRPr/>
          </a:p>
          <a:p>
            <a:pPr indent="-317500" lvl="1" marL="914400" rtl="0" algn="l">
              <a:spcBef>
                <a:spcPts val="0"/>
              </a:spcBef>
              <a:spcAft>
                <a:spcPts val="0"/>
              </a:spcAft>
              <a:buSzPts val="1400"/>
              <a:buChar char="○"/>
            </a:pPr>
            <a:r>
              <a:rPr lang="en"/>
              <a:t>PACTight provides better coverage by protecting a variety of security-sensitive pointers. </a:t>
            </a:r>
            <a:endParaRPr/>
          </a:p>
        </p:txBody>
      </p:sp>
      <p:sp>
        <p:nvSpPr>
          <p:cNvPr id="275" name="Google Shape;275;p3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1"/>
          <p:cNvSpPr txBox="1"/>
          <p:nvPr>
            <p:ph idx="1" type="body"/>
          </p:nvPr>
        </p:nvSpPr>
        <p:spPr>
          <a:xfrm>
            <a:off x="238800" y="1803938"/>
            <a:ext cx="8666400" cy="1780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Approach and idea:</a:t>
            </a:r>
            <a:endParaRPr/>
          </a:p>
          <a:p>
            <a:pPr indent="-317500" lvl="1" marL="914400" rtl="0" algn="l">
              <a:spcBef>
                <a:spcPts val="0"/>
              </a:spcBef>
              <a:spcAft>
                <a:spcPts val="0"/>
              </a:spcAft>
              <a:buSzPts val="1400"/>
              <a:buChar char="○"/>
            </a:pPr>
            <a:r>
              <a:rPr lang="en"/>
              <a:t>Based on the limitations of prior PA approaches, we define three security properties of a pointer such that, if achieved, prevent pointers from being tampered with. They are: </a:t>
            </a:r>
            <a:endParaRPr/>
          </a:p>
          <a:p>
            <a:pPr indent="-317500" lvl="2" marL="1371600" rtl="0" algn="l">
              <a:spcBef>
                <a:spcPts val="0"/>
              </a:spcBef>
              <a:spcAft>
                <a:spcPts val="0"/>
              </a:spcAft>
              <a:buSzPts val="1400"/>
              <a:buChar char="■"/>
            </a:pPr>
            <a:r>
              <a:rPr b="1" lang="en"/>
              <a:t>Unforgeability:</a:t>
            </a:r>
            <a:r>
              <a:rPr lang="en"/>
              <a:t> A pointer should always point to its legitimate object. </a:t>
            </a:r>
            <a:endParaRPr/>
          </a:p>
          <a:p>
            <a:pPr indent="-317500" lvl="2" marL="1371600" rtl="0" algn="l">
              <a:spcBef>
                <a:spcPts val="0"/>
              </a:spcBef>
              <a:spcAft>
                <a:spcPts val="0"/>
              </a:spcAft>
              <a:buSzPts val="1400"/>
              <a:buChar char="■"/>
            </a:pPr>
            <a:r>
              <a:rPr b="1" lang="en"/>
              <a:t>Non-copyability:</a:t>
            </a:r>
            <a:r>
              <a:rPr lang="en"/>
              <a:t> A pointer can only be used when it is at its specific legitimate location.</a:t>
            </a:r>
            <a:endParaRPr/>
          </a:p>
          <a:p>
            <a:pPr indent="-317500" lvl="2" marL="1371600" rtl="0" algn="l">
              <a:spcBef>
                <a:spcPts val="0"/>
              </a:spcBef>
              <a:spcAft>
                <a:spcPts val="0"/>
              </a:spcAft>
              <a:buSzPts val="1400"/>
              <a:buChar char="■"/>
            </a:pPr>
            <a:r>
              <a:rPr b="1" lang="en"/>
              <a:t>Non-dangling:</a:t>
            </a:r>
            <a:r>
              <a:rPr lang="en"/>
              <a:t> A pointer cannot be used after its object has been freed. </a:t>
            </a:r>
            <a:endParaRPr/>
          </a:p>
        </p:txBody>
      </p:sp>
      <p:sp>
        <p:nvSpPr>
          <p:cNvPr id="277" name="Google Shape;277;p31"/>
          <p:cNvSpPr txBox="1"/>
          <p:nvPr>
            <p:ph idx="1" type="body"/>
          </p:nvPr>
        </p:nvSpPr>
        <p:spPr>
          <a:xfrm>
            <a:off x="238800" y="738350"/>
            <a:ext cx="8666400" cy="10656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Goal: </a:t>
            </a:r>
            <a:endParaRPr/>
          </a:p>
          <a:p>
            <a:pPr indent="-317500" lvl="1" marL="914400" rtl="0" algn="l">
              <a:spcBef>
                <a:spcPts val="0"/>
              </a:spcBef>
              <a:spcAft>
                <a:spcPts val="0"/>
              </a:spcAft>
              <a:buSzPts val="1400"/>
              <a:buChar char="○"/>
            </a:pPr>
            <a:r>
              <a:rPr lang="en"/>
              <a:t>We propose PACTight, which is a PA based defense against control-flow hijacking and use-after-free attacks.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a:t>
            </a:r>
            <a:r>
              <a:rPr lang="en"/>
              <a:t>PACTight</a:t>
            </a:r>
            <a:endParaRPr/>
          </a:p>
        </p:txBody>
      </p:sp>
      <p:sp>
        <p:nvSpPr>
          <p:cNvPr id="283" name="Google Shape;283;p32"/>
          <p:cNvSpPr txBox="1"/>
          <p:nvPr>
            <p:ph idx="1" type="body"/>
          </p:nvPr>
        </p:nvSpPr>
        <p:spPr>
          <a:xfrm>
            <a:off x="173900" y="719275"/>
            <a:ext cx="8666400" cy="3781200"/>
          </a:xfrm>
          <a:prstGeom prst="rect">
            <a:avLst/>
          </a:prstGeom>
        </p:spPr>
        <p:txBody>
          <a:bodyPr anchorCtr="0" anchor="t" bIns="27425" lIns="36575" spcFirstLastPara="1" rIns="27425" wrap="square" tIns="27425">
            <a:noAutofit/>
          </a:bodyPr>
          <a:lstStyle/>
          <a:p>
            <a:pPr indent="-361950" lvl="0" marL="457200" rtl="0" algn="l">
              <a:spcBef>
                <a:spcPts val="0"/>
              </a:spcBef>
              <a:spcAft>
                <a:spcPts val="0"/>
              </a:spcAft>
              <a:buSzPts val="2100"/>
              <a:buChar char="●"/>
            </a:pPr>
            <a:r>
              <a:rPr lang="en" sz="2100"/>
              <a:t>The three properties:</a:t>
            </a:r>
            <a:endParaRPr sz="2100"/>
          </a:p>
        </p:txBody>
      </p:sp>
      <p:sp>
        <p:nvSpPr>
          <p:cNvPr id="284" name="Google Shape;284;p3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32"/>
          <p:cNvPicPr preferRelativeResize="0"/>
          <p:nvPr/>
        </p:nvPicPr>
        <p:blipFill rotWithShape="1">
          <a:blip r:embed="rId3">
            <a:alphaModFix/>
          </a:blip>
          <a:srcRect b="0" l="67617" r="0" t="0"/>
          <a:stretch/>
        </p:blipFill>
        <p:spPr>
          <a:xfrm>
            <a:off x="6669326" y="1314222"/>
            <a:ext cx="1871425" cy="2060525"/>
          </a:xfrm>
          <a:prstGeom prst="rect">
            <a:avLst/>
          </a:prstGeom>
          <a:noFill/>
          <a:ln>
            <a:noFill/>
          </a:ln>
        </p:spPr>
      </p:pic>
      <p:pic>
        <p:nvPicPr>
          <p:cNvPr id="286" name="Google Shape;286;p32"/>
          <p:cNvPicPr preferRelativeResize="0"/>
          <p:nvPr/>
        </p:nvPicPr>
        <p:blipFill rotWithShape="1">
          <a:blip r:embed="rId3">
            <a:alphaModFix/>
          </a:blip>
          <a:srcRect b="0" l="0" r="67617" t="0"/>
          <a:stretch/>
        </p:blipFill>
        <p:spPr>
          <a:xfrm>
            <a:off x="883000" y="1372684"/>
            <a:ext cx="1871425" cy="2060525"/>
          </a:xfrm>
          <a:prstGeom prst="rect">
            <a:avLst/>
          </a:prstGeom>
          <a:noFill/>
          <a:ln>
            <a:noFill/>
          </a:ln>
        </p:spPr>
      </p:pic>
      <p:pic>
        <p:nvPicPr>
          <p:cNvPr id="287" name="Google Shape;287;p32"/>
          <p:cNvPicPr preferRelativeResize="0"/>
          <p:nvPr/>
        </p:nvPicPr>
        <p:blipFill rotWithShape="1">
          <a:blip r:embed="rId3">
            <a:alphaModFix/>
          </a:blip>
          <a:srcRect b="0" l="32146" r="33720" t="0"/>
          <a:stretch/>
        </p:blipFill>
        <p:spPr>
          <a:xfrm>
            <a:off x="3696088" y="1343459"/>
            <a:ext cx="1972651" cy="2060525"/>
          </a:xfrm>
          <a:prstGeom prst="rect">
            <a:avLst/>
          </a:prstGeom>
          <a:noFill/>
          <a:ln>
            <a:noFill/>
          </a:ln>
        </p:spPr>
      </p:pic>
      <p:sp>
        <p:nvSpPr>
          <p:cNvPr id="288" name="Google Shape;288;p32"/>
          <p:cNvSpPr txBox="1"/>
          <p:nvPr/>
        </p:nvSpPr>
        <p:spPr>
          <a:xfrm>
            <a:off x="1161725" y="3485029"/>
            <a:ext cx="15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Forgeability</a:t>
            </a:r>
            <a:endParaRPr sz="1800"/>
          </a:p>
        </p:txBody>
      </p:sp>
      <p:sp>
        <p:nvSpPr>
          <p:cNvPr id="289" name="Google Shape;289;p32"/>
          <p:cNvSpPr txBox="1"/>
          <p:nvPr/>
        </p:nvSpPr>
        <p:spPr>
          <a:xfrm>
            <a:off x="4024700" y="3498964"/>
            <a:ext cx="15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Copyability</a:t>
            </a:r>
            <a:endParaRPr sz="1800"/>
          </a:p>
        </p:txBody>
      </p:sp>
      <p:sp>
        <p:nvSpPr>
          <p:cNvPr id="290" name="Google Shape;290;p32"/>
          <p:cNvSpPr txBox="1"/>
          <p:nvPr/>
        </p:nvSpPr>
        <p:spPr>
          <a:xfrm>
            <a:off x="7159950" y="3498964"/>
            <a:ext cx="159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Dangling</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overview</a:t>
            </a:r>
            <a:endParaRPr/>
          </a:p>
        </p:txBody>
      </p:sp>
      <p:sp>
        <p:nvSpPr>
          <p:cNvPr id="296" name="Google Shape;296;p33"/>
          <p:cNvSpPr txBox="1"/>
          <p:nvPr>
            <p:ph idx="1" type="body"/>
          </p:nvPr>
        </p:nvSpPr>
        <p:spPr>
          <a:xfrm>
            <a:off x="173900" y="719275"/>
            <a:ext cx="8773200" cy="3963900"/>
          </a:xfrm>
          <a:prstGeom prst="rect">
            <a:avLst/>
          </a:prstGeom>
        </p:spPr>
        <p:txBody>
          <a:bodyPr anchorCtr="0" anchor="t" bIns="27425" lIns="36575" spcFirstLastPara="1" rIns="27425" wrap="square" tIns="27425">
            <a:noAutofit/>
          </a:bodyPr>
          <a:lstStyle/>
          <a:p>
            <a:pPr indent="0" lvl="0" marL="457200" rtl="0" algn="l">
              <a:spcBef>
                <a:spcPts val="0"/>
              </a:spcBef>
              <a:spcAft>
                <a:spcPts val="0"/>
              </a:spcAft>
              <a:buNone/>
            </a:pPr>
            <a:r>
              <a:t/>
            </a:r>
            <a:endParaRPr sz="700"/>
          </a:p>
          <a:p>
            <a:pPr indent="-342900" lvl="0" marL="457200" rtl="0" algn="l">
              <a:spcBef>
                <a:spcPts val="0"/>
              </a:spcBef>
              <a:spcAft>
                <a:spcPts val="0"/>
              </a:spcAft>
              <a:buSzPts val="1800"/>
              <a:buChar char="●"/>
            </a:pPr>
            <a:r>
              <a:rPr lang="en"/>
              <a:t>PACTight enforces the three properties in order to prevent the pointers from being abused.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lang="en"/>
              <a:t>PACTight tightly seals pointers and guarantees that a sealed pointer cannot be forged, copied, and is not dangling.</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700"/>
          </a:p>
          <a:p>
            <a:pPr indent="-342900" lvl="0" marL="457200" rtl="0" algn="l">
              <a:spcBef>
                <a:spcPts val="0"/>
              </a:spcBef>
              <a:spcAft>
                <a:spcPts val="0"/>
              </a:spcAft>
              <a:buSzPts val="1800"/>
              <a:buChar char="●"/>
            </a:pPr>
            <a:r>
              <a:rPr lang="en"/>
              <a:t>We implement PACTight to achieve pointer integrity by protecting all sensitive pointers and provide precise, deterministic memory safety for these sensitive pointers.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lang="en"/>
              <a:t>Deterministic memory safety means that we provide spatial and temporal safety for a subset of the pointers in a program, i.e. sensitive pointer.</a:t>
            </a:r>
            <a:endParaRPr/>
          </a:p>
          <a:p>
            <a:pPr indent="0" lvl="0" marL="0" rtl="0" algn="l">
              <a:spcBef>
                <a:spcPts val="0"/>
              </a:spcBef>
              <a:spcAft>
                <a:spcPts val="0"/>
              </a:spcAft>
              <a:buNone/>
            </a:pPr>
            <a:r>
              <a:t/>
            </a:r>
            <a:endParaRPr/>
          </a:p>
        </p:txBody>
      </p:sp>
      <p:sp>
        <p:nvSpPr>
          <p:cNvPr id="297" name="Google Shape;297;p3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Sensitive pointer definition</a:t>
            </a:r>
            <a:endParaRPr/>
          </a:p>
        </p:txBody>
      </p:sp>
      <p:sp>
        <p:nvSpPr>
          <p:cNvPr id="303" name="Google Shape;303;p34"/>
          <p:cNvSpPr txBox="1"/>
          <p:nvPr>
            <p:ph idx="1" type="body"/>
          </p:nvPr>
        </p:nvSpPr>
        <p:spPr>
          <a:xfrm>
            <a:off x="173900" y="719275"/>
            <a:ext cx="5466300" cy="1852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Sensitive pointers here refers to all code pointers and data pointers that can reach to a code pointer. </a:t>
            </a:r>
            <a:endParaRPr/>
          </a:p>
          <a:p>
            <a:pPr indent="0" lvl="0" marL="457200" rtl="0" algn="l">
              <a:spcBef>
                <a:spcPts val="0"/>
              </a:spcBef>
              <a:spcAft>
                <a:spcPts val="0"/>
              </a:spcAft>
              <a:buNone/>
            </a:pPr>
            <a:r>
              <a:t/>
            </a:r>
            <a:endParaRPr sz="800"/>
          </a:p>
          <a:p>
            <a:pPr indent="-342900" lvl="0" marL="457200" rtl="0" algn="l">
              <a:spcBef>
                <a:spcPts val="0"/>
              </a:spcBef>
              <a:spcAft>
                <a:spcPts val="0"/>
              </a:spcAft>
              <a:buSzPts val="1800"/>
              <a:buChar char="●"/>
            </a:pPr>
            <a:r>
              <a:rPr lang="en"/>
              <a:t>Protecting these sensitive pointers achieves the balance between full memory safety and protecting only function pointers.</a:t>
            </a:r>
            <a:endParaRPr/>
          </a:p>
        </p:txBody>
      </p:sp>
      <p:sp>
        <p:nvSpPr>
          <p:cNvPr id="304" name="Google Shape;304;p3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34"/>
          <p:cNvPicPr preferRelativeResize="0"/>
          <p:nvPr/>
        </p:nvPicPr>
        <p:blipFill>
          <a:blip r:embed="rId3">
            <a:alphaModFix/>
          </a:blip>
          <a:stretch>
            <a:fillRect/>
          </a:stretch>
        </p:blipFill>
        <p:spPr>
          <a:xfrm>
            <a:off x="5717075" y="478175"/>
            <a:ext cx="3042855" cy="3164824"/>
          </a:xfrm>
          <a:prstGeom prst="rect">
            <a:avLst/>
          </a:prstGeom>
          <a:noFill/>
          <a:ln>
            <a:noFill/>
          </a:ln>
        </p:spPr>
      </p:pic>
      <p:cxnSp>
        <p:nvCxnSpPr>
          <p:cNvPr id="306" name="Google Shape;306;p34"/>
          <p:cNvCxnSpPr/>
          <p:nvPr/>
        </p:nvCxnSpPr>
        <p:spPr>
          <a:xfrm rot="10800000">
            <a:off x="8759925" y="719275"/>
            <a:ext cx="314100" cy="0"/>
          </a:xfrm>
          <a:prstGeom prst="straightConnector1">
            <a:avLst/>
          </a:prstGeom>
          <a:noFill/>
          <a:ln cap="flat" cmpd="sng" w="9525">
            <a:solidFill>
              <a:srgbClr val="FF0000"/>
            </a:solidFill>
            <a:prstDash val="solid"/>
            <a:round/>
            <a:headEnd len="med" w="med" type="none"/>
            <a:tailEnd len="med" w="med" type="triangle"/>
          </a:ln>
        </p:spPr>
      </p:cxnSp>
      <p:cxnSp>
        <p:nvCxnSpPr>
          <p:cNvPr id="307" name="Google Shape;307;p34"/>
          <p:cNvCxnSpPr/>
          <p:nvPr/>
        </p:nvCxnSpPr>
        <p:spPr>
          <a:xfrm rot="10800000">
            <a:off x="8101350" y="1573050"/>
            <a:ext cx="314100" cy="0"/>
          </a:xfrm>
          <a:prstGeom prst="straightConnector1">
            <a:avLst/>
          </a:prstGeom>
          <a:noFill/>
          <a:ln cap="flat" cmpd="sng" w="9525">
            <a:solidFill>
              <a:srgbClr val="FF0000"/>
            </a:solidFill>
            <a:prstDash val="solid"/>
            <a:round/>
            <a:headEnd len="med" w="med" type="none"/>
            <a:tailEnd len="med" w="med" type="triangle"/>
          </a:ln>
        </p:spPr>
      </p:cxnSp>
      <p:cxnSp>
        <p:nvCxnSpPr>
          <p:cNvPr id="308" name="Google Shape;308;p34"/>
          <p:cNvCxnSpPr/>
          <p:nvPr/>
        </p:nvCxnSpPr>
        <p:spPr>
          <a:xfrm rot="10800000">
            <a:off x="8472450" y="2463375"/>
            <a:ext cx="314100" cy="0"/>
          </a:xfrm>
          <a:prstGeom prst="straightConnector1">
            <a:avLst/>
          </a:prstGeom>
          <a:noFill/>
          <a:ln cap="flat" cmpd="sng" w="9525">
            <a:solidFill>
              <a:srgbClr val="FF0000"/>
            </a:solidFill>
            <a:prstDash val="solid"/>
            <a:round/>
            <a:headEnd len="med" w="med" type="none"/>
            <a:tailEnd len="med" w="med" type="triangle"/>
          </a:ln>
        </p:spPr>
      </p:cxnSp>
      <p:sp>
        <p:nvSpPr>
          <p:cNvPr id="309" name="Google Shape;309;p34"/>
          <p:cNvSpPr txBox="1"/>
          <p:nvPr>
            <p:ph idx="1" type="body"/>
          </p:nvPr>
        </p:nvSpPr>
        <p:spPr>
          <a:xfrm>
            <a:off x="171832" y="2851625"/>
            <a:ext cx="5466300" cy="1554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Example of a sensitive data pointer in (simplified) NGINX source code. ngx_http_variable_t is a sensitive data type since it contains a function pointer get_handler (Line 10).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sp>
        <p:nvSpPr>
          <p:cNvPr id="314" name="Google Shape;314;p35"/>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315" name="Google Shape;315;p35"/>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Threat model and assumptions</a:t>
            </a:r>
            <a:endParaRPr b="1"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design and runtime</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defense mechanisms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Implementation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Evaluation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316" name="Google Shape;316;p35"/>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317" name="Google Shape;317;p3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is becoming popular</a:t>
            </a:r>
            <a:endParaRPr/>
          </a:p>
        </p:txBody>
      </p:sp>
      <p:sp>
        <p:nvSpPr>
          <p:cNvPr id="91" name="Google Shape;91;p18"/>
          <p:cNvSpPr txBox="1"/>
          <p:nvPr>
            <p:ph idx="1" type="body"/>
          </p:nvPr>
        </p:nvSpPr>
        <p:spPr>
          <a:xfrm>
            <a:off x="173900" y="719275"/>
            <a:ext cx="4969500" cy="1538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In recent years, the ARM processor architecture started penetrating into the data center market and mainstream desktop markets (Apple M1) beyond the mobile/embedded segments. </a:t>
            </a:r>
            <a:endParaRPr/>
          </a:p>
        </p:txBody>
      </p:sp>
      <p:sp>
        <p:nvSpPr>
          <p:cNvPr id="92" name="Google Shape;92;p1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solidFill>
                  <a:schemeClr val="lt1"/>
                </a:solidFill>
              </a:rPr>
              <a:t>‹#›</a:t>
            </a:fld>
            <a:endParaRPr sz="1200">
              <a:solidFill>
                <a:schemeClr val="lt1"/>
              </a:solidFill>
            </a:endParaRPr>
          </a:p>
        </p:txBody>
      </p:sp>
      <p:pic>
        <p:nvPicPr>
          <p:cNvPr id="93" name="Google Shape;93;p18"/>
          <p:cNvPicPr preferRelativeResize="0"/>
          <p:nvPr/>
        </p:nvPicPr>
        <p:blipFill>
          <a:blip r:embed="rId3">
            <a:alphaModFix/>
          </a:blip>
          <a:stretch>
            <a:fillRect/>
          </a:stretch>
        </p:blipFill>
        <p:spPr>
          <a:xfrm>
            <a:off x="1756350" y="3702325"/>
            <a:ext cx="2764524" cy="826125"/>
          </a:xfrm>
          <a:prstGeom prst="rect">
            <a:avLst/>
          </a:prstGeom>
          <a:noFill/>
          <a:ln>
            <a:noFill/>
          </a:ln>
        </p:spPr>
      </p:pic>
      <p:pic>
        <p:nvPicPr>
          <p:cNvPr id="94" name="Google Shape;94;p18"/>
          <p:cNvPicPr preferRelativeResize="0"/>
          <p:nvPr/>
        </p:nvPicPr>
        <p:blipFill>
          <a:blip r:embed="rId4">
            <a:alphaModFix/>
          </a:blip>
          <a:stretch>
            <a:fillRect/>
          </a:stretch>
        </p:blipFill>
        <p:spPr>
          <a:xfrm>
            <a:off x="6989350" y="254623"/>
            <a:ext cx="1820100" cy="1170075"/>
          </a:xfrm>
          <a:prstGeom prst="rect">
            <a:avLst/>
          </a:prstGeom>
          <a:noFill/>
          <a:ln>
            <a:noFill/>
          </a:ln>
        </p:spPr>
      </p:pic>
      <p:pic>
        <p:nvPicPr>
          <p:cNvPr id="95" name="Google Shape;95;p18"/>
          <p:cNvPicPr preferRelativeResize="0"/>
          <p:nvPr/>
        </p:nvPicPr>
        <p:blipFill>
          <a:blip r:embed="rId5">
            <a:alphaModFix/>
          </a:blip>
          <a:stretch>
            <a:fillRect/>
          </a:stretch>
        </p:blipFill>
        <p:spPr>
          <a:xfrm>
            <a:off x="5143397" y="1610575"/>
            <a:ext cx="3915925" cy="1807350"/>
          </a:xfrm>
          <a:prstGeom prst="rect">
            <a:avLst/>
          </a:prstGeom>
          <a:noFill/>
          <a:ln>
            <a:noFill/>
          </a:ln>
        </p:spPr>
      </p:pic>
      <p:pic>
        <p:nvPicPr>
          <p:cNvPr id="96" name="Google Shape;96;p18"/>
          <p:cNvPicPr preferRelativeResize="0"/>
          <p:nvPr/>
        </p:nvPicPr>
        <p:blipFill>
          <a:blip r:embed="rId6">
            <a:alphaModFix/>
          </a:blip>
          <a:stretch>
            <a:fillRect/>
          </a:stretch>
        </p:blipFill>
        <p:spPr>
          <a:xfrm>
            <a:off x="1170175" y="3925443"/>
            <a:ext cx="548700" cy="525981"/>
          </a:xfrm>
          <a:prstGeom prst="rect">
            <a:avLst/>
          </a:prstGeom>
          <a:noFill/>
          <a:ln>
            <a:noFill/>
          </a:ln>
        </p:spPr>
      </p:pic>
      <p:sp>
        <p:nvSpPr>
          <p:cNvPr id="97" name="Google Shape;97;p18"/>
          <p:cNvSpPr txBox="1"/>
          <p:nvPr>
            <p:ph idx="1" type="body"/>
          </p:nvPr>
        </p:nvSpPr>
        <p:spPr>
          <a:xfrm>
            <a:off x="173900" y="2123700"/>
            <a:ext cx="4969500" cy="1538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This opens a new realm in terms of security attacks against ARM, increasing the importance of having an effective and efficient defense mechanism for ARM.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Threat model and assumptions</a:t>
            </a:r>
            <a:endParaRPr/>
          </a:p>
        </p:txBody>
      </p:sp>
      <p:sp>
        <p:nvSpPr>
          <p:cNvPr id="323" name="Google Shape;323;p36"/>
          <p:cNvSpPr txBox="1"/>
          <p:nvPr>
            <p:ph idx="1" type="body"/>
          </p:nvPr>
        </p:nvSpPr>
        <p:spPr>
          <a:xfrm>
            <a:off x="173900" y="719275"/>
            <a:ext cx="8346600" cy="38178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Our threat model assumes a powerful adversary with read and write capabilities by exploiting input-controlled memory corruption errors in the program. </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The attacker cannot inject or modify code due to Data Execution Prevention (DEP), which is by default enabled in most modern operating systems</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We assume that the hardware and kernel are trusted, specifically that the PA secret keys are generated, managed and stored securely. </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Attacks targeting the kernel and hardware attacks, such as Spectre, are out of scope.</a:t>
            </a:r>
            <a:endParaRPr/>
          </a:p>
        </p:txBody>
      </p:sp>
      <p:sp>
        <p:nvSpPr>
          <p:cNvPr id="324" name="Google Shape;324;p3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37"/>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330" name="Google Shape;330;p37"/>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Threat model and assumptions</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PACTight design and runtime</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defense mechanisms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Implementation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Evaluation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331" name="Google Shape;331;p37"/>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332" name="Google Shape;332;p3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overall design</a:t>
            </a:r>
            <a:endParaRPr/>
          </a:p>
        </p:txBody>
      </p:sp>
      <p:sp>
        <p:nvSpPr>
          <p:cNvPr id="338" name="Google Shape;338;p3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38"/>
          <p:cNvPicPr preferRelativeResize="0"/>
          <p:nvPr/>
        </p:nvPicPr>
        <p:blipFill rotWithShape="1">
          <a:blip r:embed="rId3">
            <a:alphaModFix/>
          </a:blip>
          <a:srcRect b="0" l="0" r="43284" t="0"/>
          <a:stretch/>
        </p:blipFill>
        <p:spPr>
          <a:xfrm>
            <a:off x="152400" y="801300"/>
            <a:ext cx="5013026" cy="2973750"/>
          </a:xfrm>
          <a:prstGeom prst="rect">
            <a:avLst/>
          </a:prstGeom>
          <a:noFill/>
          <a:ln>
            <a:noFill/>
          </a:ln>
        </p:spPr>
      </p:pic>
      <p:pic>
        <p:nvPicPr>
          <p:cNvPr id="340" name="Google Shape;340;p38"/>
          <p:cNvPicPr preferRelativeResize="0"/>
          <p:nvPr/>
        </p:nvPicPr>
        <p:blipFill rotWithShape="1">
          <a:blip r:embed="rId3">
            <a:alphaModFix/>
          </a:blip>
          <a:srcRect b="0" l="56634" r="0" t="0"/>
          <a:stretch/>
        </p:blipFill>
        <p:spPr>
          <a:xfrm>
            <a:off x="5165414" y="807581"/>
            <a:ext cx="3833077" cy="297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and runtime: Enforcing the properties</a:t>
            </a:r>
            <a:endParaRPr/>
          </a:p>
        </p:txBody>
      </p:sp>
      <p:sp>
        <p:nvSpPr>
          <p:cNvPr id="346" name="Google Shape;346;p39"/>
          <p:cNvSpPr txBox="1"/>
          <p:nvPr>
            <p:ph idx="1" type="body"/>
          </p:nvPr>
        </p:nvSpPr>
        <p:spPr>
          <a:xfrm>
            <a:off x="173900" y="719275"/>
            <a:ext cx="8900400" cy="3956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In order to enforce the three properties, PACTight relies on the PAC modifier.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The modifier is a user-defined salt that is incorporated by the cryptographic hash into the PAC in addition to the address.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Any changes in either the modifier or the address result in a different PAC, detecting the violation.</a:t>
            </a:r>
            <a:endParaRPr/>
          </a:p>
          <a:p>
            <a:pPr indent="0" lvl="0" marL="0" rtl="0" algn="l">
              <a:spcBef>
                <a:spcPts val="0"/>
              </a:spcBef>
              <a:spcAft>
                <a:spcPts val="0"/>
              </a:spcAft>
              <a:buNone/>
            </a:pPr>
            <a:r>
              <a:t/>
            </a:r>
            <a:endParaRPr/>
          </a:p>
        </p:txBody>
      </p:sp>
      <p:sp>
        <p:nvSpPr>
          <p:cNvPr id="347" name="Google Shape;347;p3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and runtime: Enforcing the properties</a:t>
            </a:r>
            <a:endParaRPr/>
          </a:p>
        </p:txBody>
      </p:sp>
      <p:sp>
        <p:nvSpPr>
          <p:cNvPr id="353" name="Google Shape;353;p40"/>
          <p:cNvSpPr txBox="1"/>
          <p:nvPr>
            <p:ph idx="1" type="body"/>
          </p:nvPr>
        </p:nvSpPr>
        <p:spPr>
          <a:xfrm>
            <a:off x="173900" y="719275"/>
            <a:ext cx="8900400" cy="1187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We propose to blend the </a:t>
            </a:r>
            <a:r>
              <a:rPr b="1" lang="en"/>
              <a:t>address of a pointer (&amp;p)</a:t>
            </a:r>
            <a:r>
              <a:rPr lang="en"/>
              <a:t> and a </a:t>
            </a:r>
            <a:r>
              <a:rPr b="1" lang="en"/>
              <a:t>random tag (tag(p))</a:t>
            </a:r>
            <a:r>
              <a:rPr lang="en"/>
              <a:t> associated with a memory object to efficiently enforce the PACTight pointer integrity property</a:t>
            </a:r>
            <a:endParaRPr/>
          </a:p>
        </p:txBody>
      </p:sp>
      <p:sp>
        <p:nvSpPr>
          <p:cNvPr id="354" name="Google Shape;354;p4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40"/>
          <p:cNvPicPr preferRelativeResize="0"/>
          <p:nvPr/>
        </p:nvPicPr>
        <p:blipFill>
          <a:blip r:embed="rId3">
            <a:alphaModFix/>
          </a:blip>
          <a:stretch>
            <a:fillRect/>
          </a:stretch>
        </p:blipFill>
        <p:spPr>
          <a:xfrm>
            <a:off x="5694649" y="2596650"/>
            <a:ext cx="1889074" cy="730750"/>
          </a:xfrm>
          <a:prstGeom prst="rect">
            <a:avLst/>
          </a:prstGeom>
          <a:noFill/>
          <a:ln>
            <a:noFill/>
          </a:ln>
        </p:spPr>
      </p:pic>
      <p:pic>
        <p:nvPicPr>
          <p:cNvPr id="356" name="Google Shape;356;p40"/>
          <p:cNvPicPr preferRelativeResize="0"/>
          <p:nvPr/>
        </p:nvPicPr>
        <p:blipFill>
          <a:blip r:embed="rId4">
            <a:alphaModFix/>
          </a:blip>
          <a:stretch>
            <a:fillRect/>
          </a:stretch>
        </p:blipFill>
        <p:spPr>
          <a:xfrm>
            <a:off x="4802975" y="2628525"/>
            <a:ext cx="925350" cy="666975"/>
          </a:xfrm>
          <a:prstGeom prst="rect">
            <a:avLst/>
          </a:prstGeom>
          <a:noFill/>
          <a:ln>
            <a:noFill/>
          </a:ln>
        </p:spPr>
      </p:pic>
      <p:pic>
        <p:nvPicPr>
          <p:cNvPr id="357" name="Google Shape;357;p40"/>
          <p:cNvPicPr preferRelativeResize="0"/>
          <p:nvPr/>
        </p:nvPicPr>
        <p:blipFill>
          <a:blip r:embed="rId5">
            <a:alphaModFix/>
          </a:blip>
          <a:stretch>
            <a:fillRect/>
          </a:stretch>
        </p:blipFill>
        <p:spPr>
          <a:xfrm>
            <a:off x="5380925" y="3295525"/>
            <a:ext cx="2514324" cy="603800"/>
          </a:xfrm>
          <a:prstGeom prst="rect">
            <a:avLst/>
          </a:prstGeom>
          <a:noFill/>
          <a:ln>
            <a:noFill/>
          </a:ln>
        </p:spPr>
      </p:pic>
      <p:pic>
        <p:nvPicPr>
          <p:cNvPr id="358" name="Google Shape;358;p40"/>
          <p:cNvPicPr preferRelativeResize="0"/>
          <p:nvPr/>
        </p:nvPicPr>
        <p:blipFill>
          <a:blip r:embed="rId6">
            <a:alphaModFix/>
          </a:blip>
          <a:stretch>
            <a:fillRect/>
          </a:stretch>
        </p:blipFill>
        <p:spPr>
          <a:xfrm>
            <a:off x="5341497" y="2019843"/>
            <a:ext cx="2526271" cy="603800"/>
          </a:xfrm>
          <a:prstGeom prst="rect">
            <a:avLst/>
          </a:prstGeom>
          <a:noFill/>
          <a:ln>
            <a:noFill/>
          </a:ln>
        </p:spPr>
      </p:pic>
      <p:pic>
        <p:nvPicPr>
          <p:cNvPr id="359" name="Google Shape;359;p40"/>
          <p:cNvPicPr preferRelativeResize="0"/>
          <p:nvPr/>
        </p:nvPicPr>
        <p:blipFill>
          <a:blip r:embed="rId7">
            <a:alphaModFix/>
          </a:blip>
          <a:stretch>
            <a:fillRect/>
          </a:stretch>
        </p:blipFill>
        <p:spPr>
          <a:xfrm>
            <a:off x="1061086" y="2032831"/>
            <a:ext cx="2525735" cy="603800"/>
          </a:xfrm>
          <a:prstGeom prst="rect">
            <a:avLst/>
          </a:prstGeom>
          <a:noFill/>
          <a:ln>
            <a:noFill/>
          </a:ln>
        </p:spPr>
      </p:pic>
      <p:pic>
        <p:nvPicPr>
          <p:cNvPr id="360" name="Google Shape;360;p40"/>
          <p:cNvPicPr preferRelativeResize="0"/>
          <p:nvPr/>
        </p:nvPicPr>
        <p:blipFill>
          <a:blip r:embed="rId8">
            <a:alphaModFix/>
          </a:blip>
          <a:stretch>
            <a:fillRect/>
          </a:stretch>
        </p:blipFill>
        <p:spPr>
          <a:xfrm>
            <a:off x="1017176" y="3302851"/>
            <a:ext cx="2763534" cy="666975"/>
          </a:xfrm>
          <a:prstGeom prst="rect">
            <a:avLst/>
          </a:prstGeom>
          <a:noFill/>
          <a:ln>
            <a:noFill/>
          </a:ln>
        </p:spPr>
      </p:pic>
      <p:pic>
        <p:nvPicPr>
          <p:cNvPr id="361" name="Google Shape;361;p40"/>
          <p:cNvPicPr preferRelativeResize="0"/>
          <p:nvPr/>
        </p:nvPicPr>
        <p:blipFill>
          <a:blip r:embed="rId3">
            <a:alphaModFix/>
          </a:blip>
          <a:stretch>
            <a:fillRect/>
          </a:stretch>
        </p:blipFill>
        <p:spPr>
          <a:xfrm>
            <a:off x="1339162" y="2606607"/>
            <a:ext cx="1889074" cy="730750"/>
          </a:xfrm>
          <a:prstGeom prst="rect">
            <a:avLst/>
          </a:prstGeom>
          <a:noFill/>
          <a:ln>
            <a:noFill/>
          </a:ln>
        </p:spPr>
      </p:pic>
      <p:pic>
        <p:nvPicPr>
          <p:cNvPr id="362" name="Google Shape;362;p40"/>
          <p:cNvPicPr preferRelativeResize="0"/>
          <p:nvPr/>
        </p:nvPicPr>
        <p:blipFill>
          <a:blip r:embed="rId4">
            <a:alphaModFix/>
          </a:blip>
          <a:stretch>
            <a:fillRect/>
          </a:stretch>
        </p:blipFill>
        <p:spPr>
          <a:xfrm>
            <a:off x="454793" y="2638482"/>
            <a:ext cx="925350" cy="666975"/>
          </a:xfrm>
          <a:prstGeom prst="rect">
            <a:avLst/>
          </a:prstGeom>
          <a:noFill/>
          <a:ln>
            <a:noFill/>
          </a:ln>
        </p:spPr>
      </p:pic>
      <p:pic>
        <p:nvPicPr>
          <p:cNvPr id="363" name="Google Shape;363;p40"/>
          <p:cNvPicPr preferRelativeResize="0"/>
          <p:nvPr/>
        </p:nvPicPr>
        <p:blipFill>
          <a:blip r:embed="rId9">
            <a:alphaModFix/>
          </a:blip>
          <a:stretch>
            <a:fillRect/>
          </a:stretch>
        </p:blipFill>
        <p:spPr>
          <a:xfrm>
            <a:off x="3191706" y="2667838"/>
            <a:ext cx="1378883" cy="603800"/>
          </a:xfrm>
          <a:prstGeom prst="rect">
            <a:avLst/>
          </a:prstGeom>
          <a:noFill/>
          <a:ln>
            <a:noFill/>
          </a:ln>
        </p:spPr>
      </p:pic>
      <p:pic>
        <p:nvPicPr>
          <p:cNvPr id="364" name="Google Shape;364;p40"/>
          <p:cNvPicPr preferRelativeResize="0"/>
          <p:nvPr/>
        </p:nvPicPr>
        <p:blipFill>
          <a:blip r:embed="rId9">
            <a:alphaModFix/>
          </a:blip>
          <a:stretch>
            <a:fillRect/>
          </a:stretch>
        </p:blipFill>
        <p:spPr>
          <a:xfrm>
            <a:off x="7560163" y="2681422"/>
            <a:ext cx="1378883" cy="60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and runtime: Enforcing the properties</a:t>
            </a:r>
            <a:endParaRPr/>
          </a:p>
        </p:txBody>
      </p:sp>
      <p:sp>
        <p:nvSpPr>
          <p:cNvPr id="370" name="Google Shape;370;p41"/>
          <p:cNvSpPr txBox="1"/>
          <p:nvPr>
            <p:ph idx="1" type="body"/>
          </p:nvPr>
        </p:nvSpPr>
        <p:spPr>
          <a:xfrm>
            <a:off x="173900" y="719275"/>
            <a:ext cx="8900400" cy="3956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Unforgeability:</a:t>
            </a:r>
            <a:r>
              <a:rPr lang="en"/>
              <a:t> The PAC mechanism includes the pointer as one of the inputs to generate the PAC. If the pointer is forged, it will be detected at authentication.</a:t>
            </a:r>
            <a:endParaRPr/>
          </a:p>
          <a:p>
            <a:pPr indent="0" lvl="0" marL="0" rtl="0" algn="l">
              <a:spcBef>
                <a:spcPts val="0"/>
              </a:spcBef>
              <a:spcAft>
                <a:spcPts val="0"/>
              </a:spcAft>
              <a:buNone/>
            </a:pPr>
            <a:r>
              <a:t/>
            </a:r>
            <a:endParaRPr/>
          </a:p>
        </p:txBody>
      </p:sp>
      <p:sp>
        <p:nvSpPr>
          <p:cNvPr id="371" name="Google Shape;371;p4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1"/>
          <p:cNvPicPr preferRelativeResize="0"/>
          <p:nvPr/>
        </p:nvPicPr>
        <p:blipFill rotWithShape="1">
          <a:blip r:embed="rId3">
            <a:alphaModFix/>
          </a:blip>
          <a:srcRect b="0" l="0" r="67617" t="0"/>
          <a:stretch/>
        </p:blipFill>
        <p:spPr>
          <a:xfrm>
            <a:off x="40184" y="1875335"/>
            <a:ext cx="1712773" cy="1885850"/>
          </a:xfrm>
          <a:prstGeom prst="rect">
            <a:avLst/>
          </a:prstGeom>
          <a:noFill/>
          <a:ln>
            <a:noFill/>
          </a:ln>
        </p:spPr>
      </p:pic>
      <p:pic>
        <p:nvPicPr>
          <p:cNvPr id="373" name="Google Shape;373;p41"/>
          <p:cNvPicPr preferRelativeResize="0"/>
          <p:nvPr/>
        </p:nvPicPr>
        <p:blipFill>
          <a:blip r:embed="rId4">
            <a:alphaModFix/>
          </a:blip>
          <a:stretch>
            <a:fillRect/>
          </a:stretch>
        </p:blipFill>
        <p:spPr>
          <a:xfrm>
            <a:off x="1741478" y="1979200"/>
            <a:ext cx="7332822" cy="153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and runtime: Enforcing the properties</a:t>
            </a:r>
            <a:endParaRPr/>
          </a:p>
        </p:txBody>
      </p:sp>
      <p:sp>
        <p:nvSpPr>
          <p:cNvPr id="379" name="Google Shape;379;p42"/>
          <p:cNvSpPr txBox="1"/>
          <p:nvPr>
            <p:ph idx="1" type="body"/>
          </p:nvPr>
        </p:nvSpPr>
        <p:spPr>
          <a:xfrm>
            <a:off x="173900" y="719275"/>
            <a:ext cx="8900400" cy="3956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Non-copyability:</a:t>
            </a:r>
            <a:r>
              <a:rPr lang="en"/>
              <a:t> PACTight adds the location of the pointer (&amp;p) as a part of the modifier. This guarantees that the pointer can only be used at that specific location. Any change in the location by copying the pointer changes the modifier and thus triggers an authentication fault.</a:t>
            </a:r>
            <a:endParaRPr/>
          </a:p>
        </p:txBody>
      </p:sp>
      <p:sp>
        <p:nvSpPr>
          <p:cNvPr id="380" name="Google Shape;380;p4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42"/>
          <p:cNvPicPr preferRelativeResize="0"/>
          <p:nvPr/>
        </p:nvPicPr>
        <p:blipFill rotWithShape="1">
          <a:blip r:embed="rId3">
            <a:alphaModFix/>
          </a:blip>
          <a:srcRect b="0" l="32146" r="33720" t="0"/>
          <a:stretch/>
        </p:blipFill>
        <p:spPr>
          <a:xfrm>
            <a:off x="0" y="2082820"/>
            <a:ext cx="1829901" cy="1911425"/>
          </a:xfrm>
          <a:prstGeom prst="rect">
            <a:avLst/>
          </a:prstGeom>
          <a:noFill/>
          <a:ln>
            <a:noFill/>
          </a:ln>
        </p:spPr>
      </p:pic>
      <p:pic>
        <p:nvPicPr>
          <p:cNvPr id="382" name="Google Shape;382;p42"/>
          <p:cNvPicPr preferRelativeResize="0"/>
          <p:nvPr/>
        </p:nvPicPr>
        <p:blipFill>
          <a:blip r:embed="rId4">
            <a:alphaModFix/>
          </a:blip>
          <a:stretch>
            <a:fillRect/>
          </a:stretch>
        </p:blipFill>
        <p:spPr>
          <a:xfrm>
            <a:off x="1949350" y="2184475"/>
            <a:ext cx="7118451" cy="150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and runtime: Enforcing the properties</a:t>
            </a:r>
            <a:endParaRPr/>
          </a:p>
        </p:txBody>
      </p:sp>
      <p:sp>
        <p:nvSpPr>
          <p:cNvPr id="388" name="Google Shape;388;p43"/>
          <p:cNvSpPr txBox="1"/>
          <p:nvPr>
            <p:ph idx="1" type="body"/>
          </p:nvPr>
        </p:nvSpPr>
        <p:spPr>
          <a:xfrm>
            <a:off x="173900" y="719275"/>
            <a:ext cx="8900400" cy="3956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Non-dangling:</a:t>
            </a:r>
            <a:r>
              <a:rPr lang="en"/>
              <a:t> PACTight uses a random tag ID to track the life cycle of a memory object.The life cycle of a PACTight-sealed pointer is bonded to that of a memory object. </a:t>
            </a:r>
            <a:endParaRPr/>
          </a:p>
        </p:txBody>
      </p:sp>
      <p:sp>
        <p:nvSpPr>
          <p:cNvPr id="389" name="Google Shape;389;p4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43"/>
          <p:cNvPicPr preferRelativeResize="0"/>
          <p:nvPr/>
        </p:nvPicPr>
        <p:blipFill rotWithShape="1">
          <a:blip r:embed="rId3">
            <a:alphaModFix/>
          </a:blip>
          <a:srcRect b="0" l="67617" r="0" t="0"/>
          <a:stretch/>
        </p:blipFill>
        <p:spPr>
          <a:xfrm>
            <a:off x="111375" y="1748225"/>
            <a:ext cx="1813623" cy="1996875"/>
          </a:xfrm>
          <a:prstGeom prst="rect">
            <a:avLst/>
          </a:prstGeom>
          <a:noFill/>
          <a:ln>
            <a:noFill/>
          </a:ln>
        </p:spPr>
      </p:pic>
      <p:pic>
        <p:nvPicPr>
          <p:cNvPr id="391" name="Google Shape;391;p43"/>
          <p:cNvPicPr preferRelativeResize="0"/>
          <p:nvPr/>
        </p:nvPicPr>
        <p:blipFill>
          <a:blip r:embed="rId4">
            <a:alphaModFix/>
          </a:blip>
          <a:stretch>
            <a:fillRect/>
          </a:stretch>
        </p:blipFill>
        <p:spPr>
          <a:xfrm>
            <a:off x="1924939" y="1757674"/>
            <a:ext cx="7150599" cy="2434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Runtime: Runtime library</a:t>
            </a:r>
            <a:endParaRPr/>
          </a:p>
        </p:txBody>
      </p:sp>
      <p:sp>
        <p:nvSpPr>
          <p:cNvPr id="397" name="Google Shape;397;p44"/>
          <p:cNvSpPr txBox="1"/>
          <p:nvPr>
            <p:ph idx="1" type="body"/>
          </p:nvPr>
        </p:nvSpPr>
        <p:spPr>
          <a:xfrm>
            <a:off x="173900" y="719275"/>
            <a:ext cx="5481000" cy="3956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The PACTight runtime library provides four APIs to enforce pointer integrity.</a:t>
            </a:r>
            <a:endParaRPr/>
          </a:p>
          <a:p>
            <a:pPr indent="0" lvl="0" marL="457200" rtl="0" algn="l">
              <a:spcBef>
                <a:spcPts val="0"/>
              </a:spcBef>
              <a:spcAft>
                <a:spcPts val="0"/>
              </a:spcAft>
              <a:buNone/>
            </a:pPr>
            <a:r>
              <a:t/>
            </a:r>
            <a:endParaRPr sz="800"/>
          </a:p>
          <a:p>
            <a:pPr indent="-317500" lvl="1" marL="914400" rtl="0" algn="l">
              <a:spcBef>
                <a:spcPts val="0"/>
              </a:spcBef>
              <a:spcAft>
                <a:spcPts val="0"/>
              </a:spcAft>
              <a:buSzPts val="1400"/>
              <a:buChar char="○"/>
            </a:pPr>
            <a:r>
              <a:rPr b="1" lang="en"/>
              <a:t>pct_add_tag(p,tsz,asz)</a:t>
            </a:r>
            <a:r>
              <a:rPr lang="en"/>
              <a:t> </a:t>
            </a:r>
            <a:r>
              <a:rPr lang="en"/>
              <a:t>sets the metadata for a newly allocated memory region.</a:t>
            </a:r>
            <a:endParaRPr/>
          </a:p>
          <a:p>
            <a:pPr indent="0" lvl="0" marL="0" rtl="0" algn="l">
              <a:spcBef>
                <a:spcPts val="0"/>
              </a:spcBef>
              <a:spcAft>
                <a:spcPts val="0"/>
              </a:spcAft>
              <a:buNone/>
            </a:pPr>
            <a:r>
              <a:t/>
            </a:r>
            <a:endParaRPr sz="900"/>
          </a:p>
          <a:p>
            <a:pPr indent="-317500" lvl="1" marL="914400" rtl="0" algn="l">
              <a:spcBef>
                <a:spcPts val="0"/>
              </a:spcBef>
              <a:spcAft>
                <a:spcPts val="0"/>
              </a:spcAft>
              <a:buSzPts val="1400"/>
              <a:buChar char="○"/>
            </a:pPr>
            <a:r>
              <a:rPr b="1" lang="en"/>
              <a:t>pct_sign(&amp;p)</a:t>
            </a:r>
            <a:r>
              <a:rPr lang="en"/>
              <a:t> signs a pointer with the associated random tag that was generated by pct_add_tag. </a:t>
            </a:r>
            <a:endParaRPr/>
          </a:p>
          <a:p>
            <a:pPr indent="0" lvl="0" marL="914400" rtl="0" algn="l">
              <a:spcBef>
                <a:spcPts val="0"/>
              </a:spcBef>
              <a:spcAft>
                <a:spcPts val="0"/>
              </a:spcAft>
              <a:buNone/>
            </a:pPr>
            <a:r>
              <a:t/>
            </a:r>
            <a:endParaRPr sz="900"/>
          </a:p>
          <a:p>
            <a:pPr indent="-317500" lvl="1" marL="914400" rtl="0" algn="l">
              <a:spcBef>
                <a:spcPts val="0"/>
              </a:spcBef>
              <a:spcAft>
                <a:spcPts val="0"/>
              </a:spcAft>
              <a:buSzPts val="1400"/>
              <a:buChar char="○"/>
            </a:pPr>
            <a:r>
              <a:rPr b="1" lang="en"/>
              <a:t>pct_auth(&amp;p, p+N)</a:t>
            </a:r>
            <a:r>
              <a:rPr lang="en"/>
              <a:t> authenticates a pointer with the associated metadata. </a:t>
            </a:r>
            <a:endParaRPr/>
          </a:p>
          <a:p>
            <a:pPr indent="0" lvl="0" marL="914400" rtl="0" algn="l">
              <a:spcBef>
                <a:spcPts val="0"/>
              </a:spcBef>
              <a:spcAft>
                <a:spcPts val="0"/>
              </a:spcAft>
              <a:buNone/>
            </a:pPr>
            <a:r>
              <a:t/>
            </a:r>
            <a:endParaRPr sz="1000"/>
          </a:p>
          <a:p>
            <a:pPr indent="-317500" lvl="1" marL="914400" rtl="0" algn="l">
              <a:spcBef>
                <a:spcPts val="0"/>
              </a:spcBef>
              <a:spcAft>
                <a:spcPts val="0"/>
              </a:spcAft>
              <a:buSzPts val="1400"/>
              <a:buChar char="○"/>
            </a:pPr>
            <a:r>
              <a:rPr b="1" lang="en"/>
              <a:t>pct_rm_tag(p)</a:t>
            </a:r>
            <a:r>
              <a:rPr lang="en"/>
              <a:t> removes the metadata associated to a pointer from the metadata store.</a:t>
            </a:r>
            <a:endParaRPr/>
          </a:p>
        </p:txBody>
      </p:sp>
      <p:sp>
        <p:nvSpPr>
          <p:cNvPr id="398" name="Google Shape;398;p4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44"/>
          <p:cNvPicPr preferRelativeResize="0"/>
          <p:nvPr/>
        </p:nvPicPr>
        <p:blipFill>
          <a:blip r:embed="rId3">
            <a:alphaModFix/>
          </a:blip>
          <a:stretch>
            <a:fillRect/>
          </a:stretch>
        </p:blipFill>
        <p:spPr>
          <a:xfrm>
            <a:off x="5757998" y="375750"/>
            <a:ext cx="3263150" cy="4157174"/>
          </a:xfrm>
          <a:prstGeom prst="rect">
            <a:avLst/>
          </a:prstGeom>
          <a:noFill/>
          <a:ln>
            <a:noFill/>
          </a:ln>
        </p:spPr>
      </p:pic>
      <p:sp>
        <p:nvSpPr>
          <p:cNvPr id="400" name="Google Shape;400;p44"/>
          <p:cNvSpPr/>
          <p:nvPr/>
        </p:nvSpPr>
        <p:spPr>
          <a:xfrm>
            <a:off x="5516100" y="175350"/>
            <a:ext cx="365400" cy="306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a:off x="5478525" y="4419175"/>
            <a:ext cx="365400" cy="306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8736025" y="4308550"/>
            <a:ext cx="365400" cy="306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4"/>
          <p:cNvSpPr/>
          <p:nvPr/>
        </p:nvSpPr>
        <p:spPr>
          <a:xfrm>
            <a:off x="8778600" y="296475"/>
            <a:ext cx="365400" cy="306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Runtime: Pointer operations</a:t>
            </a:r>
            <a:endParaRPr/>
          </a:p>
        </p:txBody>
      </p:sp>
      <p:sp>
        <p:nvSpPr>
          <p:cNvPr id="409" name="Google Shape;409;p45"/>
          <p:cNvSpPr txBox="1"/>
          <p:nvPr>
            <p:ph idx="1" type="body"/>
          </p:nvPr>
        </p:nvSpPr>
        <p:spPr>
          <a:xfrm>
            <a:off x="121800" y="3621425"/>
            <a:ext cx="8900400" cy="972300"/>
          </a:xfrm>
          <a:prstGeom prst="rect">
            <a:avLst/>
          </a:prstGeom>
        </p:spPr>
        <p:txBody>
          <a:bodyPr anchorCtr="0" anchor="t" bIns="27425" lIns="36575" spcFirstLastPara="1" rIns="27425" wrap="square" tIns="27425">
            <a:noAutofit/>
          </a:bodyPr>
          <a:lstStyle/>
          <a:p>
            <a:pPr indent="-317500" lvl="1" marL="914400" rtl="0" algn="l">
              <a:spcBef>
                <a:spcPts val="0"/>
              </a:spcBef>
              <a:spcAft>
                <a:spcPts val="0"/>
              </a:spcAft>
              <a:buSzPts val="1400"/>
              <a:buChar char="○"/>
            </a:pPr>
            <a:r>
              <a:rPr b="1" lang="en"/>
              <a:t>PACTight-signed pointer argument:</a:t>
            </a:r>
            <a:r>
              <a:rPr lang="en"/>
              <a:t> </a:t>
            </a:r>
            <a:endParaRPr/>
          </a:p>
          <a:p>
            <a:pPr indent="-317500" lvl="2" marL="1371600" rtl="0" algn="l">
              <a:spcBef>
                <a:spcPts val="0"/>
              </a:spcBef>
              <a:spcAft>
                <a:spcPts val="0"/>
              </a:spcAft>
              <a:buSzPts val="1400"/>
              <a:buChar char="■"/>
            </a:pPr>
            <a:r>
              <a:rPr lang="en"/>
              <a:t>There are functions that directly manipulate a pointer. For those functions, PACTIGHT strips off the PAC before passing the signed pointer as an argument.</a:t>
            </a:r>
            <a:endParaRPr/>
          </a:p>
        </p:txBody>
      </p:sp>
      <p:sp>
        <p:nvSpPr>
          <p:cNvPr id="410" name="Google Shape;410;p4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45"/>
          <p:cNvSpPr txBox="1"/>
          <p:nvPr>
            <p:ph idx="1" type="body"/>
          </p:nvPr>
        </p:nvSpPr>
        <p:spPr>
          <a:xfrm>
            <a:off x="121800" y="2808625"/>
            <a:ext cx="8900400" cy="767700"/>
          </a:xfrm>
          <a:prstGeom prst="rect">
            <a:avLst/>
          </a:prstGeom>
        </p:spPr>
        <p:txBody>
          <a:bodyPr anchorCtr="0" anchor="t" bIns="27425" lIns="36575" spcFirstLastPara="1" rIns="27425" wrap="square" tIns="27425">
            <a:noAutofit/>
          </a:bodyPr>
          <a:lstStyle/>
          <a:p>
            <a:pPr indent="-317500" lvl="1" marL="914400" rtl="0" algn="l">
              <a:spcBef>
                <a:spcPts val="0"/>
              </a:spcBef>
              <a:spcAft>
                <a:spcPts val="0"/>
              </a:spcAft>
              <a:buSzPts val="1400"/>
              <a:buChar char="○"/>
            </a:pPr>
            <a:r>
              <a:rPr b="1" lang="en"/>
              <a:t>PACTight-signed pointer assignment:</a:t>
            </a:r>
            <a:r>
              <a:rPr lang="en"/>
              <a:t> </a:t>
            </a:r>
            <a:endParaRPr/>
          </a:p>
          <a:p>
            <a:pPr indent="-317500" lvl="2" marL="1371600" rtl="0" algn="l">
              <a:spcBef>
                <a:spcPts val="0"/>
              </a:spcBef>
              <a:spcAft>
                <a:spcPts val="0"/>
              </a:spcAft>
              <a:buSzPts val="1400"/>
              <a:buChar char="■"/>
            </a:pPr>
            <a:r>
              <a:rPr lang="en"/>
              <a:t>When assigning one signed pointer (source) to another signed pointer (target), the target pointer should be signed again with its location</a:t>
            </a:r>
            <a:endParaRPr/>
          </a:p>
          <a:p>
            <a:pPr indent="0" lvl="0" marL="0" rtl="0" algn="l">
              <a:spcBef>
                <a:spcPts val="0"/>
              </a:spcBef>
              <a:spcAft>
                <a:spcPts val="0"/>
              </a:spcAft>
              <a:buNone/>
            </a:pPr>
            <a:r>
              <a:t/>
            </a:r>
            <a:endParaRPr/>
          </a:p>
        </p:txBody>
      </p:sp>
      <p:sp>
        <p:nvSpPr>
          <p:cNvPr id="412" name="Google Shape;412;p45"/>
          <p:cNvSpPr txBox="1"/>
          <p:nvPr>
            <p:ph idx="1" type="body"/>
          </p:nvPr>
        </p:nvSpPr>
        <p:spPr>
          <a:xfrm>
            <a:off x="121800" y="1791225"/>
            <a:ext cx="8900400" cy="972300"/>
          </a:xfrm>
          <a:prstGeom prst="rect">
            <a:avLst/>
          </a:prstGeom>
        </p:spPr>
        <p:txBody>
          <a:bodyPr anchorCtr="0" anchor="t" bIns="27425" lIns="36575" spcFirstLastPara="1" rIns="27425" wrap="square" tIns="27425">
            <a:noAutofit/>
          </a:bodyPr>
          <a:lstStyle/>
          <a:p>
            <a:pPr indent="-317500" lvl="1" marL="914400" rtl="0" algn="l">
              <a:spcBef>
                <a:spcPts val="0"/>
              </a:spcBef>
              <a:spcAft>
                <a:spcPts val="0"/>
              </a:spcAft>
              <a:buSzPts val="1400"/>
              <a:buChar char="○"/>
            </a:pPr>
            <a:r>
              <a:rPr b="1" lang="en"/>
              <a:t>PACTight-signed pointer comparison:</a:t>
            </a:r>
            <a:r>
              <a:rPr lang="en"/>
              <a:t> </a:t>
            </a:r>
            <a:endParaRPr/>
          </a:p>
          <a:p>
            <a:pPr indent="-317500" lvl="2" marL="1371600" rtl="0" algn="l">
              <a:spcBef>
                <a:spcPts val="0"/>
              </a:spcBef>
              <a:spcAft>
                <a:spcPts val="0"/>
              </a:spcAft>
              <a:buSzPts val="1400"/>
              <a:buChar char="■"/>
            </a:pPr>
            <a:r>
              <a:rPr lang="en"/>
              <a:t>Even if two pointers refer to the same memory address, their PACs are different since the locations of the two pointers are different (i.e., &amp;p!=&amp;q). Hence, PACTIGHT strips off the PAC from the PACTIGHT-signed pointer before comparison by looking for the icmp instruction.</a:t>
            </a:r>
            <a:endParaRPr/>
          </a:p>
        </p:txBody>
      </p:sp>
      <p:sp>
        <p:nvSpPr>
          <p:cNvPr id="413" name="Google Shape;413;p45"/>
          <p:cNvSpPr txBox="1"/>
          <p:nvPr>
            <p:ph idx="1" type="body"/>
          </p:nvPr>
        </p:nvSpPr>
        <p:spPr>
          <a:xfrm>
            <a:off x="121800" y="752850"/>
            <a:ext cx="8900400" cy="10578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Since a PACTight-signed pointer has a PAC in its upper bits, care must be taken not to break the semantics of existing C/C++ pointer semantics. In particular, we take care of the following cases: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sp>
        <p:nvSpPr>
          <p:cNvPr id="102" name="Google Shape;102;p19"/>
          <p:cNvSpPr/>
          <p:nvPr/>
        </p:nvSpPr>
        <p:spPr>
          <a:xfrm>
            <a:off x="227975" y="766375"/>
            <a:ext cx="7749900" cy="3099000"/>
          </a:xfrm>
          <a:prstGeom prst="rect">
            <a:avLst/>
          </a:prstGeom>
          <a:noFill/>
          <a:ln>
            <a:noFill/>
          </a:ln>
        </p:spPr>
        <p:txBody>
          <a:bodyPr anchorCtr="0" anchor="t" bIns="34275" lIns="34275" spcFirstLastPara="1" rIns="34275" wrap="square" tIns="34275">
            <a:noAutofit/>
          </a:bodyPr>
          <a:lstStyle/>
          <a:p>
            <a:pPr indent="-342900" lvl="0" marL="457200" rtl="0" algn="l">
              <a:spcBef>
                <a:spcPts val="0"/>
              </a:spcBef>
              <a:spcAft>
                <a:spcPts val="0"/>
              </a:spcAft>
              <a:buClr>
                <a:schemeClr val="dk2"/>
              </a:buClr>
              <a:buSzPts val="1800"/>
              <a:buChar char="-"/>
            </a:pPr>
            <a:r>
              <a:rPr lang="en" sz="1800">
                <a:solidFill>
                  <a:schemeClr val="dk2"/>
                </a:solidFill>
              </a:rPr>
              <a:t>Microsoft reported that </a:t>
            </a:r>
            <a:r>
              <a:rPr b="1" lang="en" sz="1800">
                <a:solidFill>
                  <a:schemeClr val="dk2"/>
                </a:solidFill>
              </a:rPr>
              <a:t>70%</a:t>
            </a:r>
            <a:r>
              <a:rPr lang="en" sz="1800">
                <a:solidFill>
                  <a:schemeClr val="dk2"/>
                </a:solidFill>
              </a:rPr>
              <a:t> of all security bugs are due to various </a:t>
            </a:r>
            <a:r>
              <a:rPr b="1" lang="en" sz="1800">
                <a:solidFill>
                  <a:schemeClr val="dk2"/>
                </a:solidFill>
              </a:rPr>
              <a:t>memory safety</a:t>
            </a:r>
            <a:r>
              <a:rPr lang="en" sz="1800">
                <a:solidFill>
                  <a:schemeClr val="dk2"/>
                </a:solidFill>
              </a:rPr>
              <a:t> issues.</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Control-flow hijacking attacks and use-after-free attacks are some of the most serious types of memory corruption attacks.</a:t>
            </a:r>
            <a:endParaRPr sz="1800">
              <a:solidFill>
                <a:schemeClr val="dk2"/>
              </a:solidFill>
            </a:endParaRPr>
          </a:p>
        </p:txBody>
      </p:sp>
      <p:pic>
        <p:nvPicPr>
          <p:cNvPr id="103" name="Google Shape;103;p19"/>
          <p:cNvPicPr preferRelativeResize="0"/>
          <p:nvPr/>
        </p:nvPicPr>
        <p:blipFill>
          <a:blip r:embed="rId3">
            <a:alphaModFix/>
          </a:blip>
          <a:stretch>
            <a:fillRect/>
          </a:stretch>
        </p:blipFill>
        <p:spPr>
          <a:xfrm>
            <a:off x="3728450" y="2287525"/>
            <a:ext cx="4974199" cy="2153225"/>
          </a:xfrm>
          <a:prstGeom prst="rect">
            <a:avLst/>
          </a:prstGeom>
          <a:noFill/>
          <a:ln>
            <a:noFill/>
          </a:ln>
        </p:spPr>
      </p:pic>
      <p:sp>
        <p:nvSpPr>
          <p:cNvPr id="104" name="Google Shape;104;p19"/>
          <p:cNvSpPr txBox="1"/>
          <p:nvPr>
            <p:ph type="title"/>
          </p:nvPr>
        </p:nvSpPr>
        <p:spPr>
          <a:xfrm>
            <a:off x="140795" y="1244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Memory corruption vulnerability is the root of all </a:t>
            </a:r>
            <a:r>
              <a:rPr lang="en" sz="2500"/>
              <a:t>EVIL</a:t>
            </a:r>
            <a:endParaRPr sz="2000"/>
          </a:p>
        </p:txBody>
      </p:sp>
      <p:sp>
        <p:nvSpPr>
          <p:cNvPr id="105" name="Google Shape;105;p1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Runtime: Pointer operations</a:t>
            </a:r>
            <a:endParaRPr/>
          </a:p>
        </p:txBody>
      </p:sp>
      <p:sp>
        <p:nvSpPr>
          <p:cNvPr id="419" name="Google Shape;419;p46"/>
          <p:cNvSpPr txBox="1"/>
          <p:nvPr>
            <p:ph idx="1" type="body"/>
          </p:nvPr>
        </p:nvSpPr>
        <p:spPr>
          <a:xfrm>
            <a:off x="173900" y="719275"/>
            <a:ext cx="8900400" cy="3956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Since a PACTight-signed pointer has a PAC in its upper bits, care must be taken not to break the semantics of existing C/C++ pointer semantics. In particular, we take care of the following cases:</a:t>
            </a:r>
            <a:endParaRPr/>
          </a:p>
          <a:p>
            <a:pPr indent="0" lvl="0" marL="457200" rtl="0" algn="l">
              <a:spcBef>
                <a:spcPts val="0"/>
              </a:spcBef>
              <a:spcAft>
                <a:spcPts val="0"/>
              </a:spcAft>
              <a:buNone/>
            </a:pPr>
            <a:r>
              <a:t/>
            </a:r>
            <a:endParaRPr sz="1000"/>
          </a:p>
          <a:p>
            <a:pPr indent="-317500" lvl="1" marL="914400" rtl="0" algn="l">
              <a:spcBef>
                <a:spcPts val="0"/>
              </a:spcBef>
              <a:spcAft>
                <a:spcPts val="0"/>
              </a:spcAft>
              <a:buSzPts val="1400"/>
              <a:buChar char="○"/>
            </a:pPr>
            <a:r>
              <a:rPr b="1" lang="en"/>
              <a:t>PACTight-signed pointer arithmetic:</a:t>
            </a:r>
            <a:r>
              <a:rPr lang="en"/>
              <a:t> PACTight supports pointer arithmetic on arrays. In the case of arrays, all elements in the array get the same unique random tag, with the rest of the metadata keeping track of the size of an element and the number of elements in the array. This is done to efficiently enforce spatial safety.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The mechanism works the same for temporal memory safety; a freed object will not have a tag, and newly allocated object in the same location will have a different random tag. Thereby, PACTight can effectively reject spatial memory violation and temporal memory violation.</a:t>
            </a:r>
            <a:endParaRPr/>
          </a:p>
        </p:txBody>
      </p:sp>
      <p:sp>
        <p:nvSpPr>
          <p:cNvPr id="420" name="Google Shape;420;p4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46"/>
          <p:cNvPicPr preferRelativeResize="0"/>
          <p:nvPr/>
        </p:nvPicPr>
        <p:blipFill>
          <a:blip r:embed="rId3">
            <a:alphaModFix/>
          </a:blip>
          <a:stretch>
            <a:fillRect/>
          </a:stretch>
        </p:blipFill>
        <p:spPr>
          <a:xfrm>
            <a:off x="2801900" y="2669374"/>
            <a:ext cx="3123350" cy="1192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Runtime: Metadata Store</a:t>
            </a:r>
            <a:endParaRPr/>
          </a:p>
        </p:txBody>
      </p:sp>
      <p:sp>
        <p:nvSpPr>
          <p:cNvPr id="427" name="Google Shape;427;p47"/>
          <p:cNvSpPr txBox="1"/>
          <p:nvPr>
            <p:ph idx="1" type="body"/>
          </p:nvPr>
        </p:nvSpPr>
        <p:spPr>
          <a:xfrm>
            <a:off x="173900" y="719275"/>
            <a:ext cx="8346600" cy="4006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PACTight maintains a metadata store for allocated memory objects. For each allocated memory object, the metadata store maintains a 64-bit random tag ID, the size of each individual element (or type size), and the number of elements in an array (or array size). </a:t>
            </a:r>
            <a:endParaRPr/>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lang="en"/>
              <a:t>Non-array objects will be treated as an array having a single element.</a:t>
            </a:r>
            <a:endParaRPr/>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We implemented the metadata store as a hash table using the address (i.e., p) as a key.</a:t>
            </a:r>
            <a:endParaRPr/>
          </a:p>
          <a:p>
            <a:pPr indent="0" lvl="0" marL="457200" rtl="0" algn="l">
              <a:spcBef>
                <a:spcPts val="0"/>
              </a:spcBef>
              <a:spcAft>
                <a:spcPts val="0"/>
              </a:spcAft>
              <a:buNone/>
            </a:pPr>
            <a:r>
              <a:t/>
            </a:r>
            <a:endParaRPr sz="1400"/>
          </a:p>
          <a:p>
            <a:pPr indent="-342900" lvl="0" marL="457200" rtl="0" algn="l">
              <a:spcBef>
                <a:spcPts val="0"/>
              </a:spcBef>
              <a:spcAft>
                <a:spcPts val="0"/>
              </a:spcAft>
              <a:buSzPts val="1800"/>
              <a:buChar char="●"/>
            </a:pPr>
            <a:r>
              <a:rPr lang="en"/>
              <a:t>The metadata store is allocated when the program starts and is maintained by PACTight’s runtime library.</a:t>
            </a:r>
            <a:endParaRPr/>
          </a:p>
        </p:txBody>
      </p:sp>
      <p:sp>
        <p:nvSpPr>
          <p:cNvPr id="428" name="Google Shape;428;p4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overall design</a:t>
            </a:r>
            <a:endParaRPr/>
          </a:p>
        </p:txBody>
      </p:sp>
      <p:sp>
        <p:nvSpPr>
          <p:cNvPr id="434" name="Google Shape;434;p4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48"/>
          <p:cNvPicPr preferRelativeResize="0"/>
          <p:nvPr/>
        </p:nvPicPr>
        <p:blipFill rotWithShape="1">
          <a:blip r:embed="rId3">
            <a:alphaModFix/>
          </a:blip>
          <a:srcRect b="0" l="0" r="43284" t="0"/>
          <a:stretch/>
        </p:blipFill>
        <p:spPr>
          <a:xfrm>
            <a:off x="152400" y="801300"/>
            <a:ext cx="5013026" cy="2973750"/>
          </a:xfrm>
          <a:prstGeom prst="rect">
            <a:avLst/>
          </a:prstGeom>
          <a:noFill/>
          <a:ln>
            <a:noFill/>
          </a:ln>
        </p:spPr>
      </p:pic>
      <p:pic>
        <p:nvPicPr>
          <p:cNvPr id="436" name="Google Shape;436;p48"/>
          <p:cNvPicPr preferRelativeResize="0"/>
          <p:nvPr/>
        </p:nvPicPr>
        <p:blipFill rotWithShape="1">
          <a:blip r:embed="rId3">
            <a:alphaModFix/>
          </a:blip>
          <a:srcRect b="0" l="56634" r="0" t="0"/>
          <a:stretch/>
        </p:blipFill>
        <p:spPr>
          <a:xfrm>
            <a:off x="5165414" y="807581"/>
            <a:ext cx="3833077" cy="297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0" name="Shape 440"/>
        <p:cNvGrpSpPr/>
        <p:nvPr/>
      </p:nvGrpSpPr>
      <p:grpSpPr>
        <a:xfrm>
          <a:off x="0" y="0"/>
          <a:ext cx="0" cy="0"/>
          <a:chOff x="0" y="0"/>
          <a:chExt cx="0" cy="0"/>
        </a:xfrm>
      </p:grpSpPr>
      <p:sp>
        <p:nvSpPr>
          <p:cNvPr id="441" name="Google Shape;441;p49"/>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442" name="Google Shape;442;p49"/>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Threat model and assumptions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design and runtime</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PACTight defense mechanisms</a:t>
            </a:r>
            <a:endParaRPr b="1"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Implementation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Evaluation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443" name="Google Shape;443;p49"/>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444" name="Google Shape;444;p4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a:t>
            </a:r>
            <a:endParaRPr/>
          </a:p>
        </p:txBody>
      </p:sp>
      <p:sp>
        <p:nvSpPr>
          <p:cNvPr id="450" name="Google Shape;450;p50"/>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Now </a:t>
            </a:r>
            <a:r>
              <a:rPr lang="en"/>
              <a:t>we present the PACTight defense mechanisms built on top of the PACTight design and runtime. </a:t>
            </a:r>
            <a:endParaRPr/>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The PACTight compiler passes automatically instrument all globals, stack variables and heap variables in a program, inserting the necessary PACTight APIs. </a:t>
            </a:r>
            <a:endParaRPr/>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lang="en"/>
              <a:t>We implement four defense mechanisms: </a:t>
            </a:r>
            <a:endParaRPr/>
          </a:p>
          <a:p>
            <a:pPr indent="-317500" lvl="1" marL="914400" rtl="0" algn="l">
              <a:spcBef>
                <a:spcPts val="0"/>
              </a:spcBef>
              <a:spcAft>
                <a:spcPts val="0"/>
              </a:spcAft>
              <a:buSzPts val="1400"/>
              <a:buChar char="○"/>
            </a:pPr>
            <a:r>
              <a:rPr lang="en"/>
              <a:t>Control-Flow Integrity (forward edge protection) </a:t>
            </a:r>
            <a:endParaRPr/>
          </a:p>
          <a:p>
            <a:pPr indent="-317500" lvl="1" marL="914400" rtl="0" algn="l">
              <a:spcBef>
                <a:spcPts val="0"/>
              </a:spcBef>
              <a:spcAft>
                <a:spcPts val="0"/>
              </a:spcAft>
              <a:buSzPts val="1400"/>
              <a:buChar char="○"/>
            </a:pPr>
            <a:r>
              <a:rPr lang="en"/>
              <a:t>C++ VTable pointers protection</a:t>
            </a:r>
            <a:endParaRPr/>
          </a:p>
          <a:p>
            <a:pPr indent="-317500" lvl="1" marL="914400" rtl="0" algn="l">
              <a:spcBef>
                <a:spcPts val="0"/>
              </a:spcBef>
              <a:spcAft>
                <a:spcPts val="0"/>
              </a:spcAft>
              <a:buSzPts val="1400"/>
              <a:buChar char="○"/>
            </a:pPr>
            <a:r>
              <a:rPr lang="en"/>
              <a:t>Code Pointer Integrity (all sensitive pointer protection)</a:t>
            </a:r>
            <a:endParaRPr/>
          </a:p>
          <a:p>
            <a:pPr indent="-317500" lvl="1" marL="914400" rtl="0" algn="l">
              <a:spcBef>
                <a:spcPts val="0"/>
              </a:spcBef>
              <a:spcAft>
                <a:spcPts val="0"/>
              </a:spcAft>
              <a:buSzPts val="1400"/>
              <a:buChar char="○"/>
            </a:pPr>
            <a:r>
              <a:rPr lang="en"/>
              <a:t>Return address protection (backward edge protection).</a:t>
            </a:r>
            <a:endParaRPr/>
          </a:p>
        </p:txBody>
      </p:sp>
      <p:sp>
        <p:nvSpPr>
          <p:cNvPr id="451" name="Google Shape;451;p5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 PACTight-CFI</a:t>
            </a:r>
            <a:endParaRPr/>
          </a:p>
        </p:txBody>
      </p:sp>
      <p:sp>
        <p:nvSpPr>
          <p:cNvPr id="457" name="Google Shape;457;p51"/>
          <p:cNvSpPr txBox="1"/>
          <p:nvPr>
            <p:ph idx="1" type="body"/>
          </p:nvPr>
        </p:nvSpPr>
        <p:spPr>
          <a:xfrm>
            <a:off x="173900" y="719275"/>
            <a:ext cx="8346600" cy="3942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PACTight-CFI guarantees forward-edge control-flow integrity by ensuring the PACTight pointer integrity properties for all code pointers. </a:t>
            </a:r>
            <a:endParaRPr/>
          </a:p>
          <a:p>
            <a:pPr indent="0" lvl="0" marL="457200" rtl="0" algn="l">
              <a:spcBef>
                <a:spcPts val="0"/>
              </a:spcBef>
              <a:spcAft>
                <a:spcPts val="0"/>
              </a:spcAft>
              <a:buNone/>
            </a:pPr>
            <a:r>
              <a:t/>
            </a:r>
            <a:endParaRPr sz="1000"/>
          </a:p>
          <a:p>
            <a:pPr indent="-342900" lvl="0" marL="457200" rtl="0" algn="l">
              <a:spcBef>
                <a:spcPts val="0"/>
              </a:spcBef>
              <a:spcAft>
                <a:spcPts val="0"/>
              </a:spcAft>
              <a:buSzPts val="1800"/>
              <a:buChar char="●"/>
            </a:pPr>
            <a:r>
              <a:rPr lang="en"/>
              <a:t>It authenticates the PAC on a function pointer at legitimate function call sites. At all other sites, the code pointer is sealed with the PACTight signing mechanism so it cannot be abused.</a:t>
            </a:r>
            <a:endParaRPr/>
          </a:p>
          <a:p>
            <a:pPr indent="0" lvl="0" marL="457200" rtl="0" algn="l">
              <a:spcBef>
                <a:spcPts val="0"/>
              </a:spcBef>
              <a:spcAft>
                <a:spcPts val="0"/>
              </a:spcAft>
              <a:buNone/>
            </a:pPr>
            <a:r>
              <a:t/>
            </a:r>
            <a:endParaRPr sz="1100"/>
          </a:p>
          <a:p>
            <a:pPr indent="-342900" lvl="0" marL="457200" rtl="0" algn="l">
              <a:spcBef>
                <a:spcPts val="0"/>
              </a:spcBef>
              <a:spcAft>
                <a:spcPts val="0"/>
              </a:spcAft>
              <a:buSzPts val="1800"/>
              <a:buChar char="●"/>
            </a:pPr>
            <a:r>
              <a:rPr lang="en"/>
              <a:t>PACTight-CFI identifies all code pointers using LLVM type information. PACTight-CFI also recursively looks through all elements inside a composite type.</a:t>
            </a:r>
            <a:endParaRPr/>
          </a:p>
          <a:p>
            <a:pPr indent="0" lvl="0" marL="457200" rtl="0" algn="l">
              <a:spcBef>
                <a:spcPts val="0"/>
              </a:spcBef>
              <a:spcAft>
                <a:spcPts val="0"/>
              </a:spcAft>
              <a:buNone/>
            </a:pPr>
            <a:r>
              <a:t/>
            </a:r>
            <a:endParaRPr sz="1100"/>
          </a:p>
          <a:p>
            <a:pPr indent="-342900" lvl="0" marL="457200" rtl="0" algn="l">
              <a:spcBef>
                <a:spcPts val="0"/>
              </a:spcBef>
              <a:spcAft>
                <a:spcPts val="0"/>
              </a:spcAft>
              <a:buSzPts val="1800"/>
              <a:buChar char="●"/>
            </a:pPr>
            <a:r>
              <a:rPr lang="en"/>
              <a:t>PACTight-CFI enforces the PACTight pointer integrity properties on code pointers and this implies that the equivalence class (EC) size (i.e., the number of allowed legitimate targets at one call site) is always one</a:t>
            </a:r>
            <a:endParaRPr/>
          </a:p>
        </p:txBody>
      </p:sp>
      <p:sp>
        <p:nvSpPr>
          <p:cNvPr id="458" name="Google Shape;458;p5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 PACTight-VTable</a:t>
            </a:r>
            <a:endParaRPr/>
          </a:p>
        </p:txBody>
      </p:sp>
      <p:sp>
        <p:nvSpPr>
          <p:cNvPr id="464" name="Google Shape;464;p52"/>
          <p:cNvSpPr txBox="1"/>
          <p:nvPr>
            <p:ph idx="1" type="body"/>
          </p:nvPr>
        </p:nvSpPr>
        <p:spPr>
          <a:xfrm>
            <a:off x="173900" y="719275"/>
            <a:ext cx="8346600" cy="3942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C++ relies on virtual functions to achieve dynamic polymorphism. At every virtual function call, a proper function is used in accordance with the object type. </a:t>
            </a:r>
            <a:endParaRPr/>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lang="en"/>
              <a:t>The mapping of an object type to a virtual function is done by the use of a virtual function table (VTable) pointer, which is a pointer to an array of virtual function pointers per object type.</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PACTight-VTable identifies a VTable pointer in a C++ object by analyzing types in LLVM. It investigates all composite types and checks if it is a class type having one or more virtual functions. </a:t>
            </a:r>
            <a:endParaRPr/>
          </a:p>
        </p:txBody>
      </p:sp>
      <p:sp>
        <p:nvSpPr>
          <p:cNvPr id="465" name="Google Shape;465;p5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 PACTight-CPI</a:t>
            </a:r>
            <a:endParaRPr/>
          </a:p>
        </p:txBody>
      </p:sp>
      <p:sp>
        <p:nvSpPr>
          <p:cNvPr id="471" name="Google Shape;471;p53"/>
          <p:cNvSpPr txBox="1"/>
          <p:nvPr>
            <p:ph idx="1" type="body"/>
          </p:nvPr>
        </p:nvSpPr>
        <p:spPr>
          <a:xfrm>
            <a:off x="173900" y="719275"/>
            <a:ext cx="8346600" cy="3942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PACTight-CPI increases the coverage of PACTight-CFI to guarantee integrity of all sensitive pointers. </a:t>
            </a:r>
            <a:endParaRPr/>
          </a:p>
          <a:p>
            <a:pPr indent="0" lvl="0" marL="457200" rtl="0" algn="l">
              <a:spcBef>
                <a:spcPts val="0"/>
              </a:spcBef>
              <a:spcAft>
                <a:spcPts val="0"/>
              </a:spcAft>
              <a:buNone/>
            </a:pPr>
            <a:r>
              <a:t/>
            </a:r>
            <a:endParaRPr sz="900"/>
          </a:p>
          <a:p>
            <a:pPr indent="0" lvl="0" marL="457200" rtl="0" algn="l">
              <a:spcBef>
                <a:spcPts val="0"/>
              </a:spcBef>
              <a:spcAft>
                <a:spcPts val="0"/>
              </a:spcAft>
              <a:buNone/>
            </a:pPr>
            <a:r>
              <a:t/>
            </a:r>
            <a:endParaRPr sz="900"/>
          </a:p>
          <a:p>
            <a:pPr indent="0" lvl="0" marL="457200" rtl="0" algn="l">
              <a:spcBef>
                <a:spcPts val="0"/>
              </a:spcBef>
              <a:spcAft>
                <a:spcPts val="0"/>
              </a:spcAft>
              <a:buNone/>
            </a:pPr>
            <a:r>
              <a:t/>
            </a:r>
            <a:endParaRPr sz="900"/>
          </a:p>
          <a:p>
            <a:pPr indent="0" lvl="0" marL="457200" rtl="0" algn="l">
              <a:spcBef>
                <a:spcPts val="0"/>
              </a:spcBef>
              <a:spcAft>
                <a:spcPts val="0"/>
              </a:spcAft>
              <a:buNone/>
            </a:pPr>
            <a:r>
              <a:t/>
            </a:r>
            <a:endParaRPr sz="900"/>
          </a:p>
          <a:p>
            <a:pPr indent="-342900" lvl="0" marL="457200" rtl="0" algn="l">
              <a:spcBef>
                <a:spcPts val="0"/>
              </a:spcBef>
              <a:spcAft>
                <a:spcPts val="0"/>
              </a:spcAft>
              <a:buSzPts val="1800"/>
              <a:buChar char="●"/>
            </a:pPr>
            <a:r>
              <a:rPr lang="en"/>
              <a:t>Sensitive pointers are all code pointers (i.e., PACTight-CFI coverage) and all data pointers that point to code pointers. </a:t>
            </a:r>
            <a:endParaRPr/>
          </a:p>
          <a:p>
            <a:pPr indent="0" lvl="0" marL="457200" rtl="0" algn="l">
              <a:spcBef>
                <a:spcPts val="0"/>
              </a:spcBef>
              <a:spcAft>
                <a:spcPts val="0"/>
              </a:spcAft>
              <a:buNone/>
            </a:pPr>
            <a:r>
              <a:t/>
            </a:r>
            <a:endParaRPr sz="800"/>
          </a:p>
          <a:p>
            <a:pPr indent="0" lvl="0" marL="457200" rtl="0" algn="l">
              <a:spcBef>
                <a:spcPts val="0"/>
              </a:spcBef>
              <a:spcAft>
                <a:spcPts val="0"/>
              </a:spcAft>
              <a:buNone/>
            </a:pPr>
            <a:r>
              <a:t/>
            </a:r>
            <a:endParaRPr sz="800"/>
          </a:p>
          <a:p>
            <a:pPr indent="0" lvl="0" marL="457200" rtl="0" algn="l">
              <a:spcBef>
                <a:spcPts val="0"/>
              </a:spcBef>
              <a:spcAft>
                <a:spcPts val="0"/>
              </a:spcAft>
              <a:buNone/>
            </a:pPr>
            <a:r>
              <a:t/>
            </a:r>
            <a:endParaRPr sz="800"/>
          </a:p>
          <a:p>
            <a:pPr indent="0" lvl="0" marL="457200" rtl="0" algn="l">
              <a:spcBef>
                <a:spcPts val="0"/>
              </a:spcBef>
              <a:spcAft>
                <a:spcPts val="0"/>
              </a:spcAft>
              <a:buNone/>
            </a:pPr>
            <a:r>
              <a:t/>
            </a:r>
            <a:endParaRPr sz="800"/>
          </a:p>
          <a:p>
            <a:pPr indent="-342900" lvl="0" marL="457200" rtl="0" algn="l">
              <a:spcBef>
                <a:spcPts val="0"/>
              </a:spcBef>
              <a:spcAft>
                <a:spcPts val="0"/>
              </a:spcAft>
              <a:buSzPts val="1800"/>
              <a:buChar char="●"/>
            </a:pPr>
            <a:r>
              <a:rPr lang="en"/>
              <a:t>PACTight-CPI expands the type analysis of PACTight-CFI to include sensitive data pointers as well as code pointers, in addition to return addresses and C++ VTable pointers.</a:t>
            </a:r>
            <a:endParaRPr/>
          </a:p>
          <a:p>
            <a:pPr indent="0" lvl="0" marL="0" rtl="0" algn="l">
              <a:spcBef>
                <a:spcPts val="0"/>
              </a:spcBef>
              <a:spcAft>
                <a:spcPts val="0"/>
              </a:spcAft>
              <a:buNone/>
            </a:pPr>
            <a:r>
              <a:t/>
            </a:r>
            <a:endParaRPr/>
          </a:p>
        </p:txBody>
      </p:sp>
      <p:sp>
        <p:nvSpPr>
          <p:cNvPr id="472" name="Google Shape;472;p5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 PACTight-RET</a:t>
            </a:r>
            <a:endParaRPr/>
          </a:p>
        </p:txBody>
      </p:sp>
      <p:sp>
        <p:nvSpPr>
          <p:cNvPr id="478" name="Google Shape;478;p54"/>
          <p:cNvSpPr txBox="1"/>
          <p:nvPr>
            <p:ph idx="1" type="body"/>
          </p:nvPr>
        </p:nvSpPr>
        <p:spPr>
          <a:xfrm>
            <a:off x="173900" y="719275"/>
            <a:ext cx="8773200" cy="3942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Protecting return addresses is critical because they are, after all, the root of ROP attacks. At the same time, the return address protection scheme should impose minimal performance overhead.</a:t>
            </a:r>
            <a:endParaRPr/>
          </a:p>
          <a:p>
            <a:pPr indent="0" lvl="0" marL="457200" rtl="0" algn="l">
              <a:spcBef>
                <a:spcPts val="0"/>
              </a:spcBef>
              <a:spcAft>
                <a:spcPts val="0"/>
              </a:spcAft>
              <a:buNone/>
            </a:pPr>
            <a:r>
              <a:t/>
            </a:r>
            <a:endParaRPr sz="800"/>
          </a:p>
          <a:p>
            <a:pPr indent="0" lvl="0" marL="457200" rtl="0" algn="l">
              <a:spcBef>
                <a:spcPts val="0"/>
              </a:spcBef>
              <a:spcAft>
                <a:spcPts val="0"/>
              </a:spcAft>
              <a:buNone/>
            </a:pPr>
            <a:r>
              <a:t/>
            </a:r>
            <a:endParaRPr sz="800"/>
          </a:p>
          <a:p>
            <a:pPr indent="0" lvl="0" marL="457200" rtl="0" algn="l">
              <a:spcBef>
                <a:spcPts val="0"/>
              </a:spcBef>
              <a:spcAft>
                <a:spcPts val="0"/>
              </a:spcAft>
              <a:buNone/>
            </a:pPr>
            <a:r>
              <a:t/>
            </a:r>
            <a:endParaRPr sz="800"/>
          </a:p>
          <a:p>
            <a:pPr indent="0" lvl="0" marL="457200" rtl="0" algn="l">
              <a:spcBef>
                <a:spcPts val="0"/>
              </a:spcBef>
              <a:spcAft>
                <a:spcPts val="0"/>
              </a:spcAft>
              <a:buNone/>
            </a:pPr>
            <a:r>
              <a:t/>
            </a:r>
            <a:endParaRPr sz="800"/>
          </a:p>
          <a:p>
            <a:pPr indent="-342900" lvl="0" marL="457200" rtl="0" algn="l">
              <a:spcBef>
                <a:spcPts val="0"/>
              </a:spcBef>
              <a:spcAft>
                <a:spcPts val="0"/>
              </a:spcAft>
              <a:buSzPts val="1800"/>
              <a:buChar char="●"/>
            </a:pPr>
            <a:r>
              <a:rPr lang="en"/>
              <a:t>One interesting fact is that a return address can not be a dangling pointer. Hence the non-dangling property is not necessary to be enforced so the random tag is also not necessary.</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rPr lang="en" sz="1300"/>
              <a:t> </a:t>
            </a:r>
            <a:endParaRPr sz="1300"/>
          </a:p>
          <a:p>
            <a:pPr indent="-342900" lvl="0" marL="457200" rtl="0" algn="l">
              <a:spcBef>
                <a:spcPts val="0"/>
              </a:spcBef>
              <a:spcAft>
                <a:spcPts val="0"/>
              </a:spcAft>
              <a:buSzPts val="1800"/>
              <a:buChar char="●"/>
            </a:pPr>
            <a:r>
              <a:rPr lang="en"/>
              <a:t>Not using the random tag has huge performance benefits because the metadata store lookup to get the random tag can be removed.</a:t>
            </a:r>
            <a:endParaRPr/>
          </a:p>
          <a:p>
            <a:pPr indent="0" lvl="0" marL="0" rtl="0" algn="l">
              <a:spcBef>
                <a:spcPts val="0"/>
              </a:spcBef>
              <a:spcAft>
                <a:spcPts val="0"/>
              </a:spcAft>
              <a:buNone/>
            </a:pPr>
            <a:r>
              <a:t/>
            </a:r>
            <a:endParaRPr/>
          </a:p>
        </p:txBody>
      </p:sp>
      <p:sp>
        <p:nvSpPr>
          <p:cNvPr id="479" name="Google Shape;479;p5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 PACTight-RET</a:t>
            </a:r>
            <a:endParaRPr/>
          </a:p>
        </p:txBody>
      </p:sp>
      <p:sp>
        <p:nvSpPr>
          <p:cNvPr id="485" name="Google Shape;485;p55"/>
          <p:cNvSpPr txBox="1"/>
          <p:nvPr>
            <p:ph idx="1" type="body"/>
          </p:nvPr>
        </p:nvSpPr>
        <p:spPr>
          <a:xfrm>
            <a:off x="173900" y="719275"/>
            <a:ext cx="8773200" cy="3942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Instead of blending the location of a return address in a stack to provide the non-copyability property, we use the signed return address of a previous stack frame.</a:t>
            </a:r>
            <a:endParaRPr sz="1500"/>
          </a:p>
          <a:p>
            <a:pPr indent="0" lvl="0" marL="457200" rtl="0" algn="l">
              <a:spcBef>
                <a:spcPts val="0"/>
              </a:spcBef>
              <a:spcAft>
                <a:spcPts val="0"/>
              </a:spcAft>
              <a:buNone/>
            </a:pPr>
            <a:r>
              <a:t/>
            </a:r>
            <a:endParaRPr sz="800"/>
          </a:p>
          <a:p>
            <a:pPr indent="-342900" lvl="0" marL="457200" rtl="0" algn="l">
              <a:spcBef>
                <a:spcPts val="0"/>
              </a:spcBef>
              <a:spcAft>
                <a:spcPts val="0"/>
              </a:spcAft>
              <a:buSzPts val="1800"/>
              <a:buChar char="●"/>
            </a:pPr>
            <a:r>
              <a:rPr lang="en"/>
              <a:t>We blend a caller’s unique function ID and the signed return address from the previous stack frame to generate the modifier.</a:t>
            </a:r>
            <a:endParaRPr/>
          </a:p>
        </p:txBody>
      </p:sp>
      <p:sp>
        <p:nvSpPr>
          <p:cNvPr id="486" name="Google Shape;486;p5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5"/>
          <p:cNvPicPr preferRelativeResize="0"/>
          <p:nvPr/>
        </p:nvPicPr>
        <p:blipFill>
          <a:blip r:embed="rId3">
            <a:alphaModFix/>
          </a:blip>
          <a:stretch>
            <a:fillRect/>
          </a:stretch>
        </p:blipFill>
        <p:spPr>
          <a:xfrm>
            <a:off x="745225" y="2352575"/>
            <a:ext cx="7649752" cy="205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will we overcome this problem?</a:t>
            </a:r>
            <a:endParaRPr/>
          </a:p>
        </p:txBody>
      </p:sp>
      <p:sp>
        <p:nvSpPr>
          <p:cNvPr id="111" name="Google Shape;111;p20"/>
          <p:cNvSpPr txBox="1"/>
          <p:nvPr>
            <p:ph idx="1" type="body"/>
          </p:nvPr>
        </p:nvSpPr>
        <p:spPr>
          <a:xfrm>
            <a:off x="173900" y="719275"/>
            <a:ext cx="8346600" cy="4006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Problem:</a:t>
            </a:r>
            <a:endParaRPr/>
          </a:p>
          <a:p>
            <a:pPr indent="-317500" lvl="1" marL="914400" rtl="0" algn="l">
              <a:spcBef>
                <a:spcPts val="0"/>
              </a:spcBef>
              <a:spcAft>
                <a:spcPts val="0"/>
              </a:spcAft>
              <a:buSzPts val="1400"/>
              <a:buChar char="○"/>
            </a:pPr>
            <a:r>
              <a:rPr lang="en"/>
              <a:t>Memory corruption vulnerabilities are still a very prevalent problem, particularly control-flow hijacking and use-after-free memory attacks, with most defenses focused on x86.</a:t>
            </a:r>
            <a:endParaRPr/>
          </a:p>
          <a:p>
            <a:pPr indent="0" lvl="0" marL="914400" rtl="0" algn="l">
              <a:spcBef>
                <a:spcPts val="0"/>
              </a:spcBef>
              <a:spcAft>
                <a:spcPts val="0"/>
              </a:spcAft>
              <a:buNone/>
            </a:pPr>
            <a:r>
              <a:t/>
            </a:r>
            <a:endParaRPr sz="600"/>
          </a:p>
          <a:p>
            <a:pPr indent="-317500" lvl="1" marL="914400" rtl="0" algn="l">
              <a:spcBef>
                <a:spcPts val="0"/>
              </a:spcBef>
              <a:spcAft>
                <a:spcPts val="0"/>
              </a:spcAft>
              <a:buSzPts val="1400"/>
              <a:buChar char="○"/>
            </a:pPr>
            <a:r>
              <a:rPr lang="en"/>
              <a:t>However, ARM has made efforts from its side and introduced Pointer Authentication (PA), a hardware security feature to protect pointers with cryptographic primitives.</a:t>
            </a:r>
            <a:endParaRPr/>
          </a:p>
          <a:p>
            <a:pPr indent="0" lvl="0" marL="914400" rtl="0" algn="l">
              <a:spcBef>
                <a:spcPts val="0"/>
              </a:spcBef>
              <a:spcAft>
                <a:spcPts val="0"/>
              </a:spcAft>
              <a:buNone/>
            </a:pPr>
            <a:r>
              <a:t/>
            </a:r>
            <a:endParaRPr sz="600"/>
          </a:p>
          <a:p>
            <a:pPr indent="-317500" lvl="1" marL="914400" rtl="0" algn="l">
              <a:spcBef>
                <a:spcPts val="0"/>
              </a:spcBef>
              <a:spcAft>
                <a:spcPts val="0"/>
              </a:spcAft>
              <a:buSzPts val="1400"/>
              <a:buChar char="○"/>
            </a:pPr>
            <a:r>
              <a:rPr lang="en"/>
              <a:t>Current defenses that utilize PA  either have limited coverage or high performance overhead.</a:t>
            </a:r>
            <a:endParaRPr/>
          </a:p>
          <a:p>
            <a:pPr indent="0" lvl="0" marL="914400" rtl="0" algn="l">
              <a:spcBef>
                <a:spcPts val="0"/>
              </a:spcBef>
              <a:spcAft>
                <a:spcPts val="0"/>
              </a:spcAft>
              <a:buNone/>
            </a:pPr>
            <a:r>
              <a:t/>
            </a:r>
            <a:endParaRPr sz="1000"/>
          </a:p>
          <a:p>
            <a:pPr indent="-342900" lvl="0" marL="457200" rtl="0" algn="l">
              <a:spcBef>
                <a:spcPts val="0"/>
              </a:spcBef>
              <a:spcAft>
                <a:spcPts val="0"/>
              </a:spcAft>
              <a:buSzPts val="1800"/>
              <a:buChar char="●"/>
            </a:pPr>
            <a:r>
              <a:rPr lang="en"/>
              <a:t>Goal:</a:t>
            </a:r>
            <a:endParaRPr/>
          </a:p>
          <a:p>
            <a:pPr indent="-317500" lvl="1" marL="914400" rtl="0" algn="l">
              <a:spcBef>
                <a:spcPts val="0"/>
              </a:spcBef>
              <a:spcAft>
                <a:spcPts val="0"/>
              </a:spcAft>
              <a:buSzPts val="1400"/>
              <a:buChar char="○"/>
            </a:pPr>
            <a:r>
              <a:rPr lang="en"/>
              <a:t>Our goal is to develop an efficient defense mechanism for ARM, utilizing PA, to protect pointers against memory corruption attacks.</a:t>
            </a:r>
            <a:endParaRPr/>
          </a:p>
          <a:p>
            <a:pPr indent="0" lvl="0" marL="914400" rtl="0" algn="l">
              <a:spcBef>
                <a:spcPts val="0"/>
              </a:spcBef>
              <a:spcAft>
                <a:spcPts val="0"/>
              </a:spcAft>
              <a:buNone/>
            </a:pPr>
            <a:r>
              <a:t/>
            </a:r>
            <a:endParaRPr sz="1000"/>
          </a:p>
          <a:p>
            <a:pPr indent="-342900" lvl="0" marL="457200" rtl="0" algn="l">
              <a:spcBef>
                <a:spcPts val="0"/>
              </a:spcBef>
              <a:spcAft>
                <a:spcPts val="0"/>
              </a:spcAft>
              <a:buSzPts val="1800"/>
              <a:buChar char="●"/>
            </a:pPr>
            <a:r>
              <a:rPr lang="en"/>
              <a:t>Approach: </a:t>
            </a:r>
            <a:endParaRPr/>
          </a:p>
          <a:p>
            <a:pPr indent="-317500" lvl="1" marL="914400" rtl="0" algn="l">
              <a:spcBef>
                <a:spcPts val="0"/>
              </a:spcBef>
              <a:spcAft>
                <a:spcPts val="0"/>
              </a:spcAft>
              <a:buSzPts val="1400"/>
              <a:buChar char="○"/>
            </a:pPr>
            <a:r>
              <a:rPr lang="en"/>
              <a:t>The main strength in PA is the use of a salt or modifier. We aim to provide a unique modifier that strengthens the pointer protection.</a:t>
            </a:r>
            <a:endParaRPr/>
          </a:p>
          <a:p>
            <a:pPr indent="0" lvl="0" marL="914400" rtl="0" algn="l">
              <a:spcBef>
                <a:spcPts val="0"/>
              </a:spcBef>
              <a:spcAft>
                <a:spcPts val="0"/>
              </a:spcAft>
              <a:buNone/>
            </a:pPr>
            <a:r>
              <a:t/>
            </a:r>
            <a:endParaRPr sz="1000"/>
          </a:p>
          <a:p>
            <a:pPr indent="-342900" lvl="0" marL="457200" rtl="0" algn="l">
              <a:spcBef>
                <a:spcPts val="0"/>
              </a:spcBef>
              <a:spcAft>
                <a:spcPts val="0"/>
              </a:spcAft>
              <a:buSzPts val="1800"/>
              <a:buChar char="●"/>
            </a:pPr>
            <a:r>
              <a:rPr lang="en"/>
              <a:t>Outcome:</a:t>
            </a:r>
            <a:endParaRPr/>
          </a:p>
          <a:p>
            <a:pPr indent="-317500" lvl="1" marL="914400" rtl="0" algn="l">
              <a:spcBef>
                <a:spcPts val="0"/>
              </a:spcBef>
              <a:spcAft>
                <a:spcPts val="0"/>
              </a:spcAft>
              <a:buSzPts val="1400"/>
              <a:buChar char="○"/>
            </a:pPr>
            <a:r>
              <a:rPr lang="en"/>
              <a:t>We developed PACTight, a PA based defense with four defense mechanisms to tightly seal sensitive pointers with high coverage and security guarantees, as well as low overhead.</a:t>
            </a:r>
            <a:endParaRPr/>
          </a:p>
        </p:txBody>
      </p:sp>
      <p:sp>
        <p:nvSpPr>
          <p:cNvPr id="112" name="Google Shape;112;p2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sp>
        <p:nvSpPr>
          <p:cNvPr id="492" name="Google Shape;492;p56"/>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493" name="Google Shape;493;p56"/>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Threat model and assumptions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design and runtime</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defense mechanisms</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Implementation</a:t>
            </a:r>
            <a:endParaRPr b="1"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Evaluation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494" name="Google Shape;494;p56"/>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495" name="Google Shape;495;p5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 name="Shape 499"/>
        <p:cNvGrpSpPr/>
        <p:nvPr/>
      </p:nvGrpSpPr>
      <p:grpSpPr>
        <a:xfrm>
          <a:off x="0" y="0"/>
          <a:ext cx="0" cy="0"/>
          <a:chOff x="0" y="0"/>
          <a:chExt cx="0" cy="0"/>
        </a:xfrm>
      </p:grpSpPr>
      <p:pic>
        <p:nvPicPr>
          <p:cNvPr id="500" name="Google Shape;500;p57"/>
          <p:cNvPicPr preferRelativeResize="0"/>
          <p:nvPr/>
        </p:nvPicPr>
        <p:blipFill>
          <a:blip r:embed="rId3">
            <a:alphaModFix/>
          </a:blip>
          <a:stretch>
            <a:fillRect/>
          </a:stretch>
        </p:blipFill>
        <p:spPr>
          <a:xfrm>
            <a:off x="1671638" y="1798815"/>
            <a:ext cx="5800726" cy="2847795"/>
          </a:xfrm>
          <a:prstGeom prst="rect">
            <a:avLst/>
          </a:prstGeom>
          <a:noFill/>
          <a:ln>
            <a:noFill/>
          </a:ln>
        </p:spPr>
      </p:pic>
      <p:sp>
        <p:nvSpPr>
          <p:cNvPr id="501" name="Google Shape;501;p57"/>
          <p:cNvSpPr/>
          <p:nvPr/>
        </p:nvSpPr>
        <p:spPr>
          <a:xfrm>
            <a:off x="-317330" y="2415045"/>
            <a:ext cx="2935800" cy="357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PACTight</a:t>
            </a:r>
            <a:r>
              <a:rPr lang="en" sz="1900">
                <a:solidFill>
                  <a:schemeClr val="dk1"/>
                </a:solidFill>
              </a:rPr>
              <a:t> API library</a:t>
            </a:r>
            <a:endParaRPr sz="1100"/>
          </a:p>
        </p:txBody>
      </p:sp>
      <p:sp>
        <p:nvSpPr>
          <p:cNvPr id="502" name="Google Shape;502;p57"/>
          <p:cNvSpPr/>
          <p:nvPr/>
        </p:nvSpPr>
        <p:spPr>
          <a:xfrm>
            <a:off x="155426" y="2746725"/>
            <a:ext cx="18813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Library for PACTight primitives</a:t>
            </a:r>
            <a:endParaRPr>
              <a:solidFill>
                <a:schemeClr val="dk2"/>
              </a:solidFill>
            </a:endParaRPr>
          </a:p>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(656 LoC)</a:t>
            </a:r>
            <a:endParaRPr>
              <a:solidFill>
                <a:schemeClr val="dk2"/>
              </a:solidFill>
            </a:endParaRPr>
          </a:p>
        </p:txBody>
      </p:sp>
      <p:sp>
        <p:nvSpPr>
          <p:cNvPr id="503" name="Google Shape;503;p57"/>
          <p:cNvSpPr/>
          <p:nvPr/>
        </p:nvSpPr>
        <p:spPr>
          <a:xfrm>
            <a:off x="1255720" y="861560"/>
            <a:ext cx="2935800" cy="357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LLVM Compiler pass</a:t>
            </a:r>
            <a:endParaRPr sz="1100"/>
          </a:p>
        </p:txBody>
      </p:sp>
      <p:sp>
        <p:nvSpPr>
          <p:cNvPr id="504" name="Google Shape;504;p57"/>
          <p:cNvSpPr/>
          <p:nvPr/>
        </p:nvSpPr>
        <p:spPr>
          <a:xfrm>
            <a:off x="1716226" y="1193238"/>
            <a:ext cx="20148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Custom compiler pass for static analysis and instrumentation</a:t>
            </a:r>
            <a:endParaRPr>
              <a:solidFill>
                <a:schemeClr val="dk2"/>
              </a:solidFill>
            </a:endParaRPr>
          </a:p>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(3237 LoC)</a:t>
            </a:r>
            <a:endParaRPr>
              <a:solidFill>
                <a:schemeClr val="dk2"/>
              </a:solidFill>
            </a:endParaRPr>
          </a:p>
        </p:txBody>
      </p:sp>
      <p:sp>
        <p:nvSpPr>
          <p:cNvPr id="505" name="Google Shape;505;p57"/>
          <p:cNvSpPr/>
          <p:nvPr/>
        </p:nvSpPr>
        <p:spPr>
          <a:xfrm>
            <a:off x="4928895" y="861560"/>
            <a:ext cx="2935800" cy="357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AArch64</a:t>
            </a:r>
            <a:r>
              <a:rPr lang="en" sz="1900">
                <a:solidFill>
                  <a:schemeClr val="dk1"/>
                </a:solidFill>
              </a:rPr>
              <a:t> Backend</a:t>
            </a:r>
            <a:endParaRPr sz="1100"/>
          </a:p>
        </p:txBody>
      </p:sp>
      <p:sp>
        <p:nvSpPr>
          <p:cNvPr id="506" name="Google Shape;506;p57"/>
          <p:cNvSpPr/>
          <p:nvPr/>
        </p:nvSpPr>
        <p:spPr>
          <a:xfrm>
            <a:off x="5510526" y="1193250"/>
            <a:ext cx="19620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In order to efficiently enforce PACTight-RET</a:t>
            </a:r>
            <a:endParaRPr>
              <a:solidFill>
                <a:schemeClr val="dk2"/>
              </a:solidFill>
            </a:endParaRPr>
          </a:p>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(121 LoC)</a:t>
            </a:r>
            <a:endParaRPr>
              <a:solidFill>
                <a:schemeClr val="dk2"/>
              </a:solidFill>
            </a:endParaRPr>
          </a:p>
        </p:txBody>
      </p:sp>
      <p:sp>
        <p:nvSpPr>
          <p:cNvPr id="507" name="Google Shape;507;p57"/>
          <p:cNvSpPr/>
          <p:nvPr/>
        </p:nvSpPr>
        <p:spPr>
          <a:xfrm>
            <a:off x="6775075" y="2692550"/>
            <a:ext cx="2461200" cy="459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+Additional support</a:t>
            </a:r>
            <a:endParaRPr sz="1100"/>
          </a:p>
        </p:txBody>
      </p:sp>
      <p:sp>
        <p:nvSpPr>
          <p:cNvPr id="508" name="Google Shape;508;p57"/>
          <p:cNvSpPr/>
          <p:nvPr/>
        </p:nvSpPr>
        <p:spPr>
          <a:xfrm>
            <a:off x="7119474" y="3111330"/>
            <a:ext cx="17724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Link Time Optimization (LTO)</a:t>
            </a:r>
            <a:endParaRPr>
              <a:solidFill>
                <a:schemeClr val="dk2"/>
              </a:solidFill>
            </a:endParaRPr>
          </a:p>
        </p:txBody>
      </p:sp>
      <p:pic>
        <p:nvPicPr>
          <p:cNvPr id="509" name="Google Shape;509;p57"/>
          <p:cNvPicPr preferRelativeResize="0"/>
          <p:nvPr/>
        </p:nvPicPr>
        <p:blipFill>
          <a:blip r:embed="rId4">
            <a:alphaModFix/>
          </a:blip>
          <a:stretch>
            <a:fillRect/>
          </a:stretch>
        </p:blipFill>
        <p:spPr>
          <a:xfrm>
            <a:off x="3097725" y="2124400"/>
            <a:ext cx="1351925" cy="1081549"/>
          </a:xfrm>
          <a:prstGeom prst="rect">
            <a:avLst/>
          </a:prstGeom>
          <a:noFill/>
          <a:ln>
            <a:noFill/>
          </a:ln>
        </p:spPr>
      </p:pic>
      <p:pic>
        <p:nvPicPr>
          <p:cNvPr id="510" name="Google Shape;510;p57"/>
          <p:cNvPicPr preferRelativeResize="0"/>
          <p:nvPr/>
        </p:nvPicPr>
        <p:blipFill>
          <a:blip r:embed="rId5">
            <a:alphaModFix/>
          </a:blip>
          <a:stretch>
            <a:fillRect/>
          </a:stretch>
        </p:blipFill>
        <p:spPr>
          <a:xfrm>
            <a:off x="1986950" y="3524150"/>
            <a:ext cx="1042244" cy="812625"/>
          </a:xfrm>
          <a:prstGeom prst="rect">
            <a:avLst/>
          </a:prstGeom>
          <a:noFill/>
          <a:ln>
            <a:noFill/>
          </a:ln>
        </p:spPr>
      </p:pic>
      <p:pic>
        <p:nvPicPr>
          <p:cNvPr id="511" name="Google Shape;511;p57"/>
          <p:cNvPicPr preferRelativeResize="0"/>
          <p:nvPr/>
        </p:nvPicPr>
        <p:blipFill>
          <a:blip r:embed="rId6">
            <a:alphaModFix/>
          </a:blip>
          <a:stretch>
            <a:fillRect/>
          </a:stretch>
        </p:blipFill>
        <p:spPr>
          <a:xfrm>
            <a:off x="6190950" y="3490838"/>
            <a:ext cx="879250" cy="879250"/>
          </a:xfrm>
          <a:prstGeom prst="rect">
            <a:avLst/>
          </a:prstGeom>
          <a:noFill/>
          <a:ln>
            <a:noFill/>
          </a:ln>
        </p:spPr>
      </p:pic>
      <p:sp>
        <p:nvSpPr>
          <p:cNvPr id="512" name="Google Shape;512;p57"/>
          <p:cNvSpPr txBox="1"/>
          <p:nvPr/>
        </p:nvSpPr>
        <p:spPr>
          <a:xfrm>
            <a:off x="4449650" y="3204925"/>
            <a:ext cx="9903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PACTight Implementation</a:t>
            </a:r>
            <a:endParaRPr sz="2500"/>
          </a:p>
        </p:txBody>
      </p:sp>
      <p:sp>
        <p:nvSpPr>
          <p:cNvPr id="514" name="Google Shape;514;p5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5" name="Google Shape;515;p57"/>
          <p:cNvPicPr preferRelativeResize="0"/>
          <p:nvPr/>
        </p:nvPicPr>
        <p:blipFill>
          <a:blip r:embed="rId7">
            <a:alphaModFix/>
          </a:blip>
          <a:stretch>
            <a:fillRect/>
          </a:stretch>
        </p:blipFill>
        <p:spPr>
          <a:xfrm>
            <a:off x="4816375" y="2088550"/>
            <a:ext cx="1049826" cy="1081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9" name="Shape 519"/>
        <p:cNvGrpSpPr/>
        <p:nvPr/>
      </p:nvGrpSpPr>
      <p:grpSpPr>
        <a:xfrm>
          <a:off x="0" y="0"/>
          <a:ext cx="0" cy="0"/>
          <a:chOff x="0" y="0"/>
          <a:chExt cx="0" cy="0"/>
        </a:xfrm>
      </p:grpSpPr>
      <p:sp>
        <p:nvSpPr>
          <p:cNvPr id="520" name="Google Shape;520;p58"/>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521" name="Google Shape;521;p58"/>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Threat model and assumptions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design and runtime</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defense mechanisms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Implementation</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Evaluation</a:t>
            </a:r>
            <a:endParaRPr b="1"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522" name="Google Shape;522;p58"/>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523" name="Google Shape;523;p5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Evaluation methodology</a:t>
            </a:r>
            <a:endParaRPr/>
          </a:p>
        </p:txBody>
      </p:sp>
      <p:sp>
        <p:nvSpPr>
          <p:cNvPr id="529" name="Google Shape;529;p59"/>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We evaluate PACTight by answering the following questions:</a:t>
            </a:r>
            <a:endParaRPr/>
          </a:p>
          <a:p>
            <a:pPr indent="-317500" lvl="1" marL="914400" rtl="0" algn="l">
              <a:spcBef>
                <a:spcPts val="0"/>
              </a:spcBef>
              <a:spcAft>
                <a:spcPts val="0"/>
              </a:spcAft>
              <a:buSzPts val="1400"/>
              <a:buChar char="○"/>
            </a:pPr>
            <a:r>
              <a:rPr lang="en"/>
              <a:t>How effectively can PACTIGHT prevent not only synthetic attacks but also real-world attacks by enforcing PACTIGHT pointer integrity properties?</a:t>
            </a:r>
            <a:endParaRPr/>
          </a:p>
          <a:p>
            <a:pPr indent="-317500" lvl="1" marL="914400" rtl="0" algn="l">
              <a:spcBef>
                <a:spcPts val="0"/>
              </a:spcBef>
              <a:spcAft>
                <a:spcPts val="0"/>
              </a:spcAft>
              <a:buSzPts val="1400"/>
              <a:buChar char="○"/>
            </a:pPr>
            <a:r>
              <a:rPr lang="en"/>
              <a:t>How much performance and memory overhead does PACTIGHT impose?</a:t>
            </a:r>
            <a:endParaRPr/>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Evaluation environment: </a:t>
            </a:r>
            <a:endParaRPr/>
          </a:p>
          <a:p>
            <a:pPr indent="-317500" lvl="1" marL="914400" rtl="0" algn="l">
              <a:spcBef>
                <a:spcPts val="0"/>
              </a:spcBef>
              <a:spcAft>
                <a:spcPts val="0"/>
              </a:spcAft>
              <a:buSzPts val="1400"/>
              <a:buChar char="○"/>
            </a:pPr>
            <a:r>
              <a:rPr lang="en"/>
              <a:t>We ran all evaluations on Apple’s M1 processor, which is the only commercially available processor supporting ARMv8.4 architecture with ARM PA instructions. </a:t>
            </a:r>
            <a:endParaRPr/>
          </a:p>
          <a:p>
            <a:pPr indent="-317500" lvl="1" marL="914400" rtl="0" algn="l">
              <a:spcBef>
                <a:spcPts val="0"/>
              </a:spcBef>
              <a:spcAft>
                <a:spcPts val="0"/>
              </a:spcAft>
              <a:buSzPts val="1400"/>
              <a:buChar char="○"/>
            </a:pPr>
            <a:r>
              <a:rPr lang="en"/>
              <a:t>Specifically, we used an Apple Mac Mini M1 equipped with 8GB DRAM, 4 big cores, and 4 small cores. </a:t>
            </a:r>
            <a:endParaRPr/>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lang="en"/>
              <a:t>We ported our PACTight prototype to Apple’s LLVM 10 fork. For all applications, we enabled O2 and LTO optimizations for fair comparison.</a:t>
            </a:r>
            <a:endParaRPr/>
          </a:p>
        </p:txBody>
      </p:sp>
      <p:sp>
        <p:nvSpPr>
          <p:cNvPr id="530" name="Google Shape;530;p5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Security Evaluation</a:t>
            </a:r>
            <a:endParaRPr/>
          </a:p>
        </p:txBody>
      </p:sp>
      <p:sp>
        <p:nvSpPr>
          <p:cNvPr id="536" name="Google Shape;536;p60"/>
          <p:cNvSpPr txBox="1"/>
          <p:nvPr>
            <p:ph idx="1" type="body"/>
          </p:nvPr>
        </p:nvSpPr>
        <p:spPr>
          <a:xfrm>
            <a:off x="173900" y="719275"/>
            <a:ext cx="8346600" cy="3920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We evaluated PACTIGHT with three real-world exploits to test its effectiveness against real vulnerabilities</a:t>
            </a:r>
            <a:endParaRPr/>
          </a:p>
          <a:p>
            <a:pPr indent="0" lvl="0" marL="457200" rtl="0" algn="l">
              <a:spcBef>
                <a:spcPts val="0"/>
              </a:spcBef>
              <a:spcAft>
                <a:spcPts val="0"/>
              </a:spcAft>
              <a:buNone/>
            </a:pPr>
            <a:r>
              <a:t/>
            </a:r>
            <a:endParaRPr b="1" sz="1000"/>
          </a:p>
          <a:p>
            <a:pPr indent="-342900" lvl="0" marL="457200" rtl="0" algn="l">
              <a:spcBef>
                <a:spcPts val="0"/>
              </a:spcBef>
              <a:spcAft>
                <a:spcPts val="0"/>
              </a:spcAft>
              <a:buSzPts val="1800"/>
              <a:buChar char="●"/>
            </a:pPr>
            <a:r>
              <a:rPr b="1" lang="en"/>
              <a:t>CVE 2015-8668:</a:t>
            </a:r>
            <a:r>
              <a:rPr lang="en"/>
              <a:t> This is a heap-based buffer overflow in the image file format library libtiff. PACTight-CFI/CPI successfully detects this and stops it from completing by enforcing pct_auth on the corrupted function pointer.</a:t>
            </a:r>
            <a:endParaRPr/>
          </a:p>
          <a:p>
            <a:pPr indent="0" lvl="0" marL="457200" rtl="0" algn="l">
              <a:spcBef>
                <a:spcPts val="0"/>
              </a:spcBef>
              <a:spcAft>
                <a:spcPts val="0"/>
              </a:spcAft>
              <a:buNone/>
            </a:pPr>
            <a:r>
              <a:t/>
            </a:r>
            <a:endParaRPr b="1" sz="1200"/>
          </a:p>
          <a:p>
            <a:pPr indent="-342900" lvl="0" marL="457200" rtl="0" algn="l">
              <a:spcBef>
                <a:spcPts val="0"/>
              </a:spcBef>
              <a:spcAft>
                <a:spcPts val="0"/>
              </a:spcAft>
              <a:buSzPts val="1800"/>
              <a:buChar char="●"/>
            </a:pPr>
            <a:r>
              <a:rPr b="1" lang="en"/>
              <a:t>CVE-2019-7317:</a:t>
            </a:r>
            <a:r>
              <a:rPr lang="en"/>
              <a:t> This is a use-after-free exploit in libpng library, which implements an interface for reading and writing PNG format files. Since PACTight-CPI does recursive identification, image is considered sensitive by PACTight-CPI.</a:t>
            </a:r>
            <a:endParaRPr/>
          </a:p>
          <a:p>
            <a:pPr indent="0" lvl="0" marL="457200" rtl="0" algn="l">
              <a:spcBef>
                <a:spcPts val="0"/>
              </a:spcBef>
              <a:spcAft>
                <a:spcPts val="0"/>
              </a:spcAft>
              <a:buNone/>
            </a:pPr>
            <a:r>
              <a:t/>
            </a:r>
            <a:endParaRPr sz="1200"/>
          </a:p>
          <a:p>
            <a:pPr indent="-342900" lvl="0" marL="457200" rtl="0" algn="l">
              <a:spcBef>
                <a:spcPts val="0"/>
              </a:spcBef>
              <a:spcAft>
                <a:spcPts val="0"/>
              </a:spcAft>
              <a:buSzPts val="1800"/>
              <a:buChar char="●"/>
            </a:pPr>
            <a:r>
              <a:rPr b="1" lang="en"/>
              <a:t>CVE-2014-1912:</a:t>
            </a:r>
            <a:r>
              <a:rPr lang="en"/>
              <a:t> This is a buffer overflow vulnerability in python2.7 that happens due to a missing buffer size check. PACTight-CFI/CPI detects this by detecting the corrupted function pointer with pct_auth.</a:t>
            </a:r>
            <a:endParaRPr/>
          </a:p>
        </p:txBody>
      </p:sp>
      <p:sp>
        <p:nvSpPr>
          <p:cNvPr id="537" name="Google Shape;537;p6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Security Evaluation</a:t>
            </a:r>
            <a:endParaRPr/>
          </a:p>
        </p:txBody>
      </p:sp>
      <p:sp>
        <p:nvSpPr>
          <p:cNvPr id="543" name="Google Shape;543;p61"/>
          <p:cNvSpPr txBox="1"/>
          <p:nvPr>
            <p:ph idx="1" type="body"/>
          </p:nvPr>
        </p:nvSpPr>
        <p:spPr>
          <a:xfrm>
            <a:off x="387200" y="3281663"/>
            <a:ext cx="8346600" cy="975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PACTight-VTable detects all the exploits by enforcing pct_auth on the virtual function pointer before the virtual function call to detect if it has been corrupted. </a:t>
            </a:r>
            <a:endParaRPr/>
          </a:p>
        </p:txBody>
      </p:sp>
      <p:sp>
        <p:nvSpPr>
          <p:cNvPr id="544" name="Google Shape;544;p6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61"/>
          <p:cNvSpPr txBox="1"/>
          <p:nvPr/>
        </p:nvSpPr>
        <p:spPr>
          <a:xfrm>
            <a:off x="405500" y="4392800"/>
            <a:ext cx="831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[1] Nathan Burow, Derrick McKee, Scott A. Carr, and Mathias Payer. CFIXX: Object Type Integrity for C++ Virtual Dispatch. In Proceedings of the 2018 Annual Network and Distributed System Security Symposium (NDSS), San Diego, CA, February 2018</a:t>
            </a:r>
            <a:endParaRPr sz="800">
              <a:solidFill>
                <a:schemeClr val="dk2"/>
              </a:solidFill>
            </a:endParaRPr>
          </a:p>
        </p:txBody>
      </p:sp>
      <p:sp>
        <p:nvSpPr>
          <p:cNvPr id="546" name="Google Shape;546;p61"/>
          <p:cNvSpPr txBox="1"/>
          <p:nvPr>
            <p:ph idx="1" type="body"/>
          </p:nvPr>
        </p:nvSpPr>
        <p:spPr>
          <a:xfrm>
            <a:off x="387200" y="2091064"/>
            <a:ext cx="8346600" cy="1167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We used CFIXX [1] C++ test suite by Burow et al. It contains four virtual function pointer hijacking exploits (FakeVT-sig, VTxchg-hier, FakeVT, VTxchg) and one COOP exploit. </a:t>
            </a:r>
            <a:endParaRPr/>
          </a:p>
        </p:txBody>
      </p:sp>
      <p:sp>
        <p:nvSpPr>
          <p:cNvPr id="547" name="Google Shape;547;p61"/>
          <p:cNvSpPr txBox="1"/>
          <p:nvPr>
            <p:ph idx="1" type="body"/>
          </p:nvPr>
        </p:nvSpPr>
        <p:spPr>
          <a:xfrm>
            <a:off x="398700" y="729267"/>
            <a:ext cx="8346600" cy="12156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We evaluated PACTight with five synthesized attacks for C++ to demonstrate how PACTight-VTable can defend against virtual function pointer hijacking attacks, COOP attacks - a Turing complete attack that crafts fake C++ objects.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Security Evaluation</a:t>
            </a:r>
            <a:endParaRPr/>
          </a:p>
        </p:txBody>
      </p:sp>
      <p:sp>
        <p:nvSpPr>
          <p:cNvPr id="553" name="Google Shape;553;p62"/>
          <p:cNvSpPr txBox="1"/>
          <p:nvPr>
            <p:ph idx="1" type="body"/>
          </p:nvPr>
        </p:nvSpPr>
        <p:spPr>
          <a:xfrm>
            <a:off x="173900" y="1396916"/>
            <a:ext cx="8644500" cy="1108200"/>
          </a:xfrm>
          <a:prstGeom prst="rect">
            <a:avLst/>
          </a:prstGeom>
        </p:spPr>
        <p:txBody>
          <a:bodyPr anchorCtr="0" anchor="t" bIns="27425" lIns="36575" spcFirstLastPara="1" rIns="27425" wrap="square" tIns="27425">
            <a:noAutofit/>
          </a:bodyPr>
          <a:lstStyle/>
          <a:p>
            <a:pPr indent="-330200" lvl="0" marL="457200" rtl="0" algn="l">
              <a:spcBef>
                <a:spcPts val="0"/>
              </a:spcBef>
              <a:spcAft>
                <a:spcPts val="0"/>
              </a:spcAft>
              <a:buSzPts val="1600"/>
              <a:buChar char="●"/>
            </a:pPr>
            <a:r>
              <a:rPr lang="en" sz="1600"/>
              <a:t>PARTS [1] is vulnerable to this attack while PACTight is not. </a:t>
            </a:r>
            <a:r>
              <a:rPr lang="en" sz="1100"/>
              <a:t> </a:t>
            </a:r>
            <a:r>
              <a:rPr lang="en" sz="1600"/>
              <a:t>This is possible in PARTS since both pointers have the same LLVM ElementType. Our incorporation of a pointer location (&amp;p) into the modifier with the non-copyability property blocks this attack.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800"/>
          </a:p>
          <a:p>
            <a:pPr indent="0" lvl="0" marL="0" rtl="0" algn="l">
              <a:spcBef>
                <a:spcPts val="0"/>
              </a:spcBef>
              <a:spcAft>
                <a:spcPts val="0"/>
              </a:spcAft>
              <a:buClr>
                <a:schemeClr val="dk1"/>
              </a:buClr>
              <a:buSzPts val="1100"/>
              <a:buFont typeface="Arial"/>
              <a:buNone/>
            </a:pPr>
            <a:r>
              <a:rPr lang="en" sz="800"/>
              <a:t>[1] Hans Liljestrand, Thomas Nyman, Kui Wang, Carlos Chinea Perez, Jan-Erik Ekberg, and N. Asokan. PAC it up: Towards pointer integrity using ARM pointer authentication. In Proceedings of the 28th USENIX Security Symposium (Security)</a:t>
            </a:r>
            <a:endParaRPr sz="1600"/>
          </a:p>
        </p:txBody>
      </p:sp>
      <p:sp>
        <p:nvSpPr>
          <p:cNvPr id="554" name="Google Shape;554;p6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5" name="Google Shape;555;p62"/>
          <p:cNvPicPr preferRelativeResize="0"/>
          <p:nvPr/>
        </p:nvPicPr>
        <p:blipFill>
          <a:blip r:embed="rId3">
            <a:alphaModFix/>
          </a:blip>
          <a:stretch>
            <a:fillRect/>
          </a:stretch>
        </p:blipFill>
        <p:spPr>
          <a:xfrm>
            <a:off x="2833125" y="2408747"/>
            <a:ext cx="3778900" cy="1960875"/>
          </a:xfrm>
          <a:prstGeom prst="rect">
            <a:avLst/>
          </a:prstGeom>
          <a:noFill/>
          <a:ln>
            <a:noFill/>
          </a:ln>
        </p:spPr>
      </p:pic>
      <p:sp>
        <p:nvSpPr>
          <p:cNvPr id="556" name="Google Shape;556;p62"/>
          <p:cNvSpPr txBox="1"/>
          <p:nvPr>
            <p:ph idx="1" type="body"/>
          </p:nvPr>
        </p:nvSpPr>
        <p:spPr>
          <a:xfrm>
            <a:off x="173900" y="689025"/>
            <a:ext cx="8644500" cy="524400"/>
          </a:xfrm>
          <a:prstGeom prst="rect">
            <a:avLst/>
          </a:prstGeom>
        </p:spPr>
        <p:txBody>
          <a:bodyPr anchorCtr="0" anchor="t" bIns="27425" lIns="36575" spcFirstLastPara="1" rIns="27425" wrap="square" tIns="27425">
            <a:noAutofit/>
          </a:bodyPr>
          <a:lstStyle/>
          <a:p>
            <a:pPr indent="-330200" lvl="0" marL="457200" rtl="0" algn="l">
              <a:spcBef>
                <a:spcPts val="0"/>
              </a:spcBef>
              <a:spcAft>
                <a:spcPts val="0"/>
              </a:spcAft>
              <a:buSzPts val="1600"/>
              <a:buChar char="●"/>
            </a:pPr>
            <a:r>
              <a:rPr lang="en" sz="1600"/>
              <a:t>We describe here a synthesized exploit that bypasses PARTS and PTAuth, relying on the security guarantees provided by the non-copyability property.</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Performance Evaluation</a:t>
            </a:r>
            <a:endParaRPr/>
          </a:p>
        </p:txBody>
      </p:sp>
      <p:sp>
        <p:nvSpPr>
          <p:cNvPr id="562" name="Google Shape;562;p63"/>
          <p:cNvSpPr txBox="1"/>
          <p:nvPr>
            <p:ph idx="1" type="body"/>
          </p:nvPr>
        </p:nvSpPr>
        <p:spPr>
          <a:xfrm>
            <a:off x="173900" y="719275"/>
            <a:ext cx="8346600" cy="3920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For performance evaluation, we use three benchmarks – namely SPEC CPU2006, nbench, and CoreMark – which have been used in prior works, and one real-world application, NGINX web server.</a:t>
            </a:r>
            <a:endParaRPr/>
          </a:p>
          <a:p>
            <a:pPr indent="0" lvl="0" marL="457200" rtl="0" algn="l">
              <a:spcBef>
                <a:spcPts val="0"/>
              </a:spcBef>
              <a:spcAft>
                <a:spcPts val="0"/>
              </a:spcAft>
              <a:buNone/>
            </a:pPr>
            <a:r>
              <a:t/>
            </a:r>
            <a:endParaRPr sz="1400"/>
          </a:p>
          <a:p>
            <a:pPr indent="-342900" lvl="0" marL="457200" rtl="0" algn="l">
              <a:spcBef>
                <a:spcPts val="0"/>
              </a:spcBef>
              <a:spcAft>
                <a:spcPts val="0"/>
              </a:spcAft>
              <a:buSzPts val="1800"/>
              <a:buChar char="●"/>
            </a:pPr>
            <a:r>
              <a:rPr lang="en"/>
              <a:t>In order to run SPEC CPU2006, we ported the SPEC benchmark to the Apple M1 and built it from scratch. </a:t>
            </a:r>
            <a:endParaRPr/>
          </a:p>
          <a:p>
            <a:pPr indent="0" lvl="0" marL="457200" rtl="0" algn="l">
              <a:spcBef>
                <a:spcPts val="0"/>
              </a:spcBef>
              <a:spcAft>
                <a:spcPts val="0"/>
              </a:spcAft>
              <a:buNone/>
            </a:pPr>
            <a:r>
              <a:t/>
            </a:r>
            <a:endParaRPr sz="1400"/>
          </a:p>
          <a:p>
            <a:pPr indent="-342900" lvl="0" marL="457200" rtl="0" algn="l">
              <a:spcBef>
                <a:spcPts val="0"/>
              </a:spcBef>
              <a:spcAft>
                <a:spcPts val="0"/>
              </a:spcAft>
              <a:buSzPts val="1800"/>
              <a:buChar char="●"/>
            </a:pPr>
            <a:r>
              <a:rPr lang="en"/>
              <a:t>We were not able to run one benchmark, 403.gcc, in the SPEC benchmark on the Apple M1 even with Apple’s vanilla Clang/LLVM compiler so we omitted the results of 403.gcc. We suspect that there is a bug in the MacOS/M1 toolchain.</a:t>
            </a:r>
            <a:endParaRPr/>
          </a:p>
        </p:txBody>
      </p:sp>
      <p:sp>
        <p:nvSpPr>
          <p:cNvPr id="563" name="Google Shape;563;p6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Performance Evaluation</a:t>
            </a:r>
            <a:endParaRPr/>
          </a:p>
        </p:txBody>
      </p:sp>
      <p:sp>
        <p:nvSpPr>
          <p:cNvPr id="569" name="Google Shape;569;p64"/>
          <p:cNvSpPr txBox="1"/>
          <p:nvPr>
            <p:ph idx="1" type="body"/>
          </p:nvPr>
        </p:nvSpPr>
        <p:spPr>
          <a:xfrm>
            <a:off x="173900" y="3375425"/>
            <a:ext cx="8346600" cy="1263900"/>
          </a:xfrm>
          <a:prstGeom prst="rect">
            <a:avLst/>
          </a:prstGeom>
        </p:spPr>
        <p:txBody>
          <a:bodyPr anchorCtr="0" anchor="t" bIns="27425" lIns="36575" spcFirstLastPara="1" rIns="27425" wrap="square" tIns="27425">
            <a:noAutofit/>
          </a:bodyPr>
          <a:lstStyle/>
          <a:p>
            <a:pPr indent="-317500" lvl="0" marL="457200" rtl="0" algn="l">
              <a:spcBef>
                <a:spcPts val="0"/>
              </a:spcBef>
              <a:spcAft>
                <a:spcPts val="0"/>
              </a:spcAft>
              <a:buSzPts val="1400"/>
              <a:buChar char="●"/>
            </a:pPr>
            <a:r>
              <a:rPr lang="en" sz="1400"/>
              <a:t>The SPEC benchmarks have a geometric mean of 0.64%, 1.57%, and 6.97% for PACTIGHT-RET, PACTIGHTCFI+VTable+RET, and PACTIGHT-CPI, respectively. The geometric means of all benchmark applications are 0.43%, 1.09%, and 4.28% for PACTIGHT-RET, PACTIGHT-CFI+VTable+RET, and PACTIGHT-CPI, respectively. </a:t>
            </a:r>
            <a:endParaRPr sz="1400"/>
          </a:p>
          <a:p>
            <a:pPr indent="0" lvl="0" marL="457200" rtl="0" algn="l">
              <a:spcBef>
                <a:spcPts val="0"/>
              </a:spcBef>
              <a:spcAft>
                <a:spcPts val="0"/>
              </a:spcAft>
              <a:buNone/>
            </a:pPr>
            <a:r>
              <a:t/>
            </a:r>
            <a:endParaRPr sz="800"/>
          </a:p>
          <a:p>
            <a:pPr indent="-317500" lvl="0" marL="457200" rtl="0" algn="l">
              <a:spcBef>
                <a:spcPts val="0"/>
              </a:spcBef>
              <a:spcAft>
                <a:spcPts val="0"/>
              </a:spcAft>
              <a:buSzPts val="1400"/>
              <a:buChar char="●"/>
            </a:pPr>
            <a:r>
              <a:rPr lang="en" sz="1400"/>
              <a:t>As can be seen, PACTIGHT has very low overhead on almost all benchmarks and across all the protection mechanisms. </a:t>
            </a:r>
            <a:endParaRPr sz="1400"/>
          </a:p>
        </p:txBody>
      </p:sp>
      <p:sp>
        <p:nvSpPr>
          <p:cNvPr id="570" name="Google Shape;570;p6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64"/>
          <p:cNvPicPr preferRelativeResize="0"/>
          <p:nvPr/>
        </p:nvPicPr>
        <p:blipFill>
          <a:blip r:embed="rId3">
            <a:alphaModFix/>
          </a:blip>
          <a:stretch>
            <a:fillRect/>
          </a:stretch>
        </p:blipFill>
        <p:spPr>
          <a:xfrm>
            <a:off x="0" y="528999"/>
            <a:ext cx="9144000" cy="27558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Performance Evaluation</a:t>
            </a:r>
            <a:endParaRPr/>
          </a:p>
        </p:txBody>
      </p:sp>
      <p:sp>
        <p:nvSpPr>
          <p:cNvPr id="577" name="Google Shape;577;p65"/>
          <p:cNvSpPr txBox="1"/>
          <p:nvPr>
            <p:ph idx="1" type="body"/>
          </p:nvPr>
        </p:nvSpPr>
        <p:spPr>
          <a:xfrm>
            <a:off x="0" y="781750"/>
            <a:ext cx="3990000" cy="3857700"/>
          </a:xfrm>
          <a:prstGeom prst="rect">
            <a:avLst/>
          </a:prstGeom>
        </p:spPr>
        <p:txBody>
          <a:bodyPr anchorCtr="0" anchor="t" bIns="27425" lIns="36575" spcFirstLastPara="1" rIns="27425" wrap="square" tIns="27425">
            <a:noAutofit/>
          </a:bodyPr>
          <a:lstStyle/>
          <a:p>
            <a:pPr indent="-317500" lvl="0" marL="457200" rtl="0" algn="l">
              <a:spcBef>
                <a:spcPts val="0"/>
              </a:spcBef>
              <a:spcAft>
                <a:spcPts val="0"/>
              </a:spcAft>
              <a:buSzPts val="1400"/>
              <a:buChar char="●"/>
            </a:pPr>
            <a:r>
              <a:rPr lang="en" sz="1400"/>
              <a:t>In order to see how much additional memory is used for PACTIGHT metadata store, we measured the maximum resident set size (RSS) during the execution of the SPEC CPU2006 benchmarks. </a:t>
            </a:r>
            <a:endParaRPr sz="1400"/>
          </a:p>
          <a:p>
            <a:pPr indent="0" lvl="0" marL="457200" rtl="0" algn="l">
              <a:spcBef>
                <a:spcPts val="0"/>
              </a:spcBef>
              <a:spcAft>
                <a:spcPts val="0"/>
              </a:spcAft>
              <a:buNone/>
            </a:pPr>
            <a:r>
              <a:t/>
            </a:r>
            <a:endParaRPr sz="800"/>
          </a:p>
          <a:p>
            <a:pPr indent="-317500" lvl="0" marL="457200" rtl="0" algn="l">
              <a:spcBef>
                <a:spcPts val="0"/>
              </a:spcBef>
              <a:spcAft>
                <a:spcPts val="0"/>
              </a:spcAft>
              <a:buSzPts val="1400"/>
              <a:buChar char="●"/>
            </a:pPr>
            <a:r>
              <a:rPr lang="en" sz="1400"/>
              <a:t>We ran the SPEC benchmarks with the PACTIGHT-CPI protection because it is the highest level of protection in PACTIGHT so it requires the largest number of entries in the metadata store. </a:t>
            </a:r>
            <a:endParaRPr sz="1400"/>
          </a:p>
          <a:p>
            <a:pPr indent="0" lvl="0" marL="457200" rtl="0" algn="l">
              <a:spcBef>
                <a:spcPts val="0"/>
              </a:spcBef>
              <a:spcAft>
                <a:spcPts val="0"/>
              </a:spcAft>
              <a:buNone/>
            </a:pPr>
            <a:r>
              <a:t/>
            </a:r>
            <a:endParaRPr sz="800"/>
          </a:p>
          <a:p>
            <a:pPr indent="-317500" lvl="0" marL="457200" rtl="0" algn="l">
              <a:spcBef>
                <a:spcPts val="0"/>
              </a:spcBef>
              <a:spcAft>
                <a:spcPts val="0"/>
              </a:spcAft>
              <a:buSzPts val="1400"/>
              <a:buChar char="●"/>
            </a:pPr>
            <a:r>
              <a:rPr lang="en" sz="1400"/>
              <a:t>In spite of measuring the highest security mechanism with the most instrumentations, PACTIGHT imposes an overhead of 23% on average.</a:t>
            </a:r>
            <a:endParaRPr sz="1400"/>
          </a:p>
        </p:txBody>
      </p:sp>
      <p:sp>
        <p:nvSpPr>
          <p:cNvPr id="578" name="Google Shape;578;p6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65"/>
          <p:cNvPicPr preferRelativeResize="0"/>
          <p:nvPr/>
        </p:nvPicPr>
        <p:blipFill>
          <a:blip r:embed="rId3">
            <a:alphaModFix/>
          </a:blip>
          <a:stretch>
            <a:fillRect/>
          </a:stretch>
        </p:blipFill>
        <p:spPr>
          <a:xfrm>
            <a:off x="3989950" y="1035100"/>
            <a:ext cx="5000630" cy="242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21"/>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18" name="Google Shape;118;p21"/>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595959"/>
              </a:buClr>
              <a:buSzPts val="1800"/>
              <a:buAutoNum type="arabicPeriod"/>
            </a:pPr>
            <a:r>
              <a:rPr b="1" lang="en" sz="1800">
                <a:solidFill>
                  <a:srgbClr val="595959"/>
                </a:solidFill>
              </a:rPr>
              <a:t>Background and related work</a:t>
            </a:r>
            <a:endParaRPr sz="1800">
              <a:solidFill>
                <a:srgbClr val="595959"/>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Introducing PACTight</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Threat model and assumptions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design and runtime</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PACTight defense mechanisms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Implementation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Evaluation</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Discussion and limitations</a:t>
            </a:r>
            <a:endParaRPr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119" name="Google Shape;119;p21"/>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120" name="Google Shape;120;p2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3" name="Shape 583"/>
        <p:cNvGrpSpPr/>
        <p:nvPr/>
      </p:nvGrpSpPr>
      <p:grpSpPr>
        <a:xfrm>
          <a:off x="0" y="0"/>
          <a:ext cx="0" cy="0"/>
          <a:chOff x="0" y="0"/>
          <a:chExt cx="0" cy="0"/>
        </a:xfrm>
      </p:grpSpPr>
      <p:sp>
        <p:nvSpPr>
          <p:cNvPr id="584" name="Google Shape;584;p66"/>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585" name="Google Shape;585;p66"/>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Threat model and assumptions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design and runtime</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defense mechanisms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Implementation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Evaluation</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Discussion and limitations</a:t>
            </a:r>
            <a:endParaRPr b="1" sz="1800">
              <a:solidFill>
                <a:schemeClr val="dk2"/>
              </a:solidFill>
            </a:endParaRPr>
          </a:p>
          <a:p>
            <a:pPr indent="-342900" lvl="0" marL="457200" marR="0" rtl="0" algn="l">
              <a:lnSpc>
                <a:spcPct val="100000"/>
              </a:lnSpc>
              <a:spcBef>
                <a:spcPts val="0"/>
              </a:spcBef>
              <a:spcAft>
                <a:spcPts val="0"/>
              </a:spcAft>
              <a:buClr>
                <a:schemeClr val="dk2"/>
              </a:buClr>
              <a:buSzPts val="1800"/>
              <a:buAutoNum type="arabicPeriod"/>
            </a:pPr>
            <a:r>
              <a:rPr lang="en" sz="1800">
                <a:solidFill>
                  <a:schemeClr val="dk2"/>
                </a:solidFill>
              </a:rPr>
              <a:t>Conclusion</a:t>
            </a:r>
            <a:endParaRPr sz="1800">
              <a:solidFill>
                <a:schemeClr val="dk2"/>
              </a:solidFill>
            </a:endParaRPr>
          </a:p>
        </p:txBody>
      </p:sp>
      <p:sp>
        <p:nvSpPr>
          <p:cNvPr id="586" name="Google Shape;586;p66"/>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587" name="Google Shape;587;p6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and limitations</a:t>
            </a:r>
            <a:endParaRPr/>
          </a:p>
        </p:txBody>
      </p:sp>
      <p:sp>
        <p:nvSpPr>
          <p:cNvPr id="593" name="Google Shape;593;p67"/>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Information leakage attack on the metadata store:</a:t>
            </a:r>
            <a:endParaRPr/>
          </a:p>
          <a:p>
            <a:pPr indent="0" lvl="0" marL="457200" rtl="0" algn="l">
              <a:spcBef>
                <a:spcPts val="0"/>
              </a:spcBef>
              <a:spcAft>
                <a:spcPts val="0"/>
              </a:spcAft>
              <a:buNone/>
            </a:pPr>
            <a:r>
              <a:t/>
            </a:r>
            <a:endParaRPr sz="1000"/>
          </a:p>
          <a:p>
            <a:pPr indent="-317500" lvl="1" marL="914400" rtl="0" algn="l">
              <a:spcBef>
                <a:spcPts val="0"/>
              </a:spcBef>
              <a:spcAft>
                <a:spcPts val="0"/>
              </a:spcAft>
              <a:buSzPts val="1400"/>
              <a:buChar char="○"/>
            </a:pPr>
            <a:r>
              <a:rPr lang="en"/>
              <a:t>In our threat model, assuming a powerful attacker with arbitrary read and write capabilities, an attacker is able to access the PACTight metadata store while it is probabilistically hidden using address space layout randomization (ASLR).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However, even if the PACTight metadata is leaked, an attacker is not able to exploit the leaked information.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In order for an attacker to take advantage of the leakage, she has to launch an attack from a different location and this is already protected by the non-copyability property. </a:t>
            </a:r>
            <a:endParaRPr/>
          </a:p>
        </p:txBody>
      </p:sp>
      <p:sp>
        <p:nvSpPr>
          <p:cNvPr id="594" name="Google Shape;594;p6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and limitations</a:t>
            </a:r>
            <a:endParaRPr/>
          </a:p>
        </p:txBody>
      </p:sp>
      <p:sp>
        <p:nvSpPr>
          <p:cNvPr id="600" name="Google Shape;600;p68"/>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PACTight-CPI </a:t>
            </a:r>
            <a:r>
              <a:rPr lang="en"/>
              <a:t>over-approximation</a:t>
            </a:r>
            <a:endParaRPr/>
          </a:p>
          <a:p>
            <a:pPr indent="0" lvl="0" marL="457200" rtl="0" algn="l">
              <a:spcBef>
                <a:spcPts val="0"/>
              </a:spcBef>
              <a:spcAft>
                <a:spcPts val="0"/>
              </a:spcAft>
              <a:buNone/>
            </a:pPr>
            <a:r>
              <a:t/>
            </a:r>
            <a:endParaRPr sz="1000"/>
          </a:p>
          <a:p>
            <a:pPr indent="-317500" lvl="1" marL="914400" rtl="0" algn="l">
              <a:spcBef>
                <a:spcPts val="0"/>
              </a:spcBef>
              <a:spcAft>
                <a:spcPts val="0"/>
              </a:spcAft>
              <a:buSzPts val="1400"/>
              <a:buChar char="○"/>
            </a:pPr>
            <a:r>
              <a:rPr lang="en"/>
              <a:t>We over-approximate when detecting security-sensitive pointers in our static analysis. That is, we regard a pointer as a security-sensitive pointer if we cannot determine a pointer as non-security-sensitive at static time.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This conservative approach may induce false positives, however, such false positives will not compromise PACTight’s security guarantees</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Alternative Return Address Protection. </a:t>
            </a:r>
            <a:endParaRPr/>
          </a:p>
          <a:p>
            <a:pPr indent="0" lvl="0" marL="457200" rtl="0" algn="l">
              <a:spcBef>
                <a:spcPts val="0"/>
              </a:spcBef>
              <a:spcAft>
                <a:spcPts val="0"/>
              </a:spcAft>
              <a:buNone/>
            </a:pPr>
            <a:r>
              <a:t/>
            </a:r>
            <a:endParaRPr sz="900"/>
          </a:p>
          <a:p>
            <a:pPr indent="-317500" lvl="1" marL="914400" rtl="0" algn="l">
              <a:spcBef>
                <a:spcPts val="0"/>
              </a:spcBef>
              <a:spcAft>
                <a:spcPts val="0"/>
              </a:spcAft>
              <a:buSzPts val="1400"/>
              <a:buChar char="○"/>
            </a:pPr>
            <a:r>
              <a:rPr lang="en"/>
              <a:t>We believe that extending PACTight’s return address mechanism to use ARM Memory Tagging Extention (MTE) or an approach similar to Intel CET – hardware-based secure shadow stack – would result in a more secure mechanism than the current one.</a:t>
            </a:r>
            <a:endParaRPr/>
          </a:p>
        </p:txBody>
      </p:sp>
      <p:sp>
        <p:nvSpPr>
          <p:cNvPr id="601" name="Google Shape;601;p6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sp>
        <p:nvSpPr>
          <p:cNvPr id="606" name="Google Shape;606;p69"/>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607" name="Google Shape;607;p69"/>
          <p:cNvSpPr/>
          <p:nvPr/>
        </p:nvSpPr>
        <p:spPr>
          <a:xfrm>
            <a:off x="251900" y="661525"/>
            <a:ext cx="4708800" cy="3663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Background and related work</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Introducing PACTight</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Threat model and assumptions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design and runtime</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PACTight defense mechanisms</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Implementation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Evaluation</a:t>
            </a:r>
            <a:endParaRPr sz="1800">
              <a:solidFill>
                <a:srgbClr val="CCCCCC"/>
              </a:solidFill>
            </a:endParaRPr>
          </a:p>
          <a:p>
            <a:pPr indent="-342900" lvl="0" marL="457200" marR="0" rtl="0" algn="l">
              <a:lnSpc>
                <a:spcPct val="100000"/>
              </a:lnSpc>
              <a:spcBef>
                <a:spcPts val="0"/>
              </a:spcBef>
              <a:spcAft>
                <a:spcPts val="0"/>
              </a:spcAft>
              <a:buClr>
                <a:srgbClr val="CCCCCC"/>
              </a:buClr>
              <a:buSzPts val="1800"/>
              <a:buAutoNum type="arabicPeriod"/>
            </a:pPr>
            <a:r>
              <a:rPr lang="en" sz="1800">
                <a:solidFill>
                  <a:srgbClr val="CCCCCC"/>
                </a:solidFill>
              </a:rPr>
              <a:t>Discussion and limitations</a:t>
            </a:r>
            <a:endParaRPr sz="1800">
              <a:solidFill>
                <a:srgbClr val="CCCCCC"/>
              </a:solidFill>
            </a:endParaRPr>
          </a:p>
          <a:p>
            <a:pPr indent="-342900" lvl="0" marL="457200" marR="0" rtl="0" algn="l">
              <a:lnSpc>
                <a:spcPct val="100000"/>
              </a:lnSpc>
              <a:spcBef>
                <a:spcPts val="0"/>
              </a:spcBef>
              <a:spcAft>
                <a:spcPts val="0"/>
              </a:spcAft>
              <a:buClr>
                <a:schemeClr val="dk2"/>
              </a:buClr>
              <a:buSzPts val="1800"/>
              <a:buAutoNum type="arabicPeriod"/>
            </a:pPr>
            <a:r>
              <a:rPr b="1" lang="en" sz="1800">
                <a:solidFill>
                  <a:schemeClr val="dk2"/>
                </a:solidFill>
              </a:rPr>
              <a:t>Conclusion</a:t>
            </a:r>
            <a:endParaRPr b="1" sz="1800">
              <a:solidFill>
                <a:schemeClr val="dk2"/>
              </a:solidFill>
            </a:endParaRPr>
          </a:p>
        </p:txBody>
      </p:sp>
      <p:sp>
        <p:nvSpPr>
          <p:cNvPr id="608" name="Google Shape;608;p69"/>
          <p:cNvSpPr txBox="1"/>
          <p:nvPr>
            <p:ph type="title"/>
          </p:nvPr>
        </p:nvSpPr>
        <p:spPr>
          <a:xfrm>
            <a:off x="122745" y="888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Outline</a:t>
            </a:r>
            <a:endParaRPr sz="2500"/>
          </a:p>
        </p:txBody>
      </p:sp>
      <p:sp>
        <p:nvSpPr>
          <p:cNvPr id="609" name="Google Shape;609;p6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Conclusion</a:t>
            </a:r>
            <a:endParaRPr sz="2500"/>
          </a:p>
        </p:txBody>
      </p:sp>
      <p:sp>
        <p:nvSpPr>
          <p:cNvPr id="615" name="Google Shape;615;p70"/>
          <p:cNvSpPr txBox="1"/>
          <p:nvPr>
            <p:ph idx="1" type="body"/>
          </p:nvPr>
        </p:nvSpPr>
        <p:spPr>
          <a:xfrm>
            <a:off x="173900" y="719275"/>
            <a:ext cx="8637300" cy="3700800"/>
          </a:xfrm>
          <a:prstGeom prst="rect">
            <a:avLst/>
          </a:prstGeom>
        </p:spPr>
        <p:txBody>
          <a:bodyPr anchorCtr="0" anchor="t" bIns="27425" lIns="36575" spcFirstLastPara="1" rIns="27425" wrap="square" tIns="27425">
            <a:noAutofit/>
          </a:bodyPr>
          <a:lstStyle/>
          <a:p>
            <a:pPr indent="-349250" lvl="0" marL="457200" rtl="0" algn="l">
              <a:spcBef>
                <a:spcPts val="0"/>
              </a:spcBef>
              <a:spcAft>
                <a:spcPts val="0"/>
              </a:spcAft>
              <a:buClr>
                <a:schemeClr val="dk2"/>
              </a:buClr>
              <a:buSzPts val="1900"/>
              <a:buChar char="●"/>
            </a:pPr>
            <a:r>
              <a:rPr lang="en" sz="1900"/>
              <a:t>PACTight is an efficient and robust mechanism to guarantee pointer integrity utilizing ARM’s Pointer Authentication mechanism.</a:t>
            </a:r>
            <a:endParaRPr sz="1900"/>
          </a:p>
          <a:p>
            <a:pPr indent="0" lvl="0" marL="0" rtl="0" algn="l">
              <a:spcBef>
                <a:spcPts val="0"/>
              </a:spcBef>
              <a:spcAft>
                <a:spcPts val="0"/>
              </a:spcAft>
              <a:buNone/>
            </a:pPr>
            <a:r>
              <a:t/>
            </a:r>
            <a:endParaRPr sz="900"/>
          </a:p>
          <a:p>
            <a:pPr indent="-349250" lvl="0" marL="457200" rtl="0" algn="l">
              <a:spcBef>
                <a:spcPts val="0"/>
              </a:spcBef>
              <a:spcAft>
                <a:spcPts val="0"/>
              </a:spcAft>
              <a:buClr>
                <a:schemeClr val="dk2"/>
              </a:buClr>
              <a:buSzPts val="1900"/>
              <a:buChar char="●"/>
            </a:pPr>
            <a:r>
              <a:rPr lang="en" sz="1900"/>
              <a:t>We identified three security properties that PACTight enforces to ensure pointer integrity</a:t>
            </a:r>
            <a:endParaRPr sz="1900"/>
          </a:p>
          <a:p>
            <a:pPr indent="0" lvl="0" marL="0" rtl="0" algn="l">
              <a:spcBef>
                <a:spcPts val="0"/>
              </a:spcBef>
              <a:spcAft>
                <a:spcPts val="0"/>
              </a:spcAft>
              <a:buNone/>
            </a:pPr>
            <a:r>
              <a:t/>
            </a:r>
            <a:endParaRPr sz="900"/>
          </a:p>
          <a:p>
            <a:pPr indent="-349250" lvl="0" marL="457200" rtl="0" algn="l">
              <a:spcBef>
                <a:spcPts val="0"/>
              </a:spcBef>
              <a:spcAft>
                <a:spcPts val="0"/>
              </a:spcAft>
              <a:buClr>
                <a:schemeClr val="dk2"/>
              </a:buClr>
              <a:buSzPts val="1900"/>
              <a:buChar char="●"/>
            </a:pPr>
            <a:r>
              <a:rPr lang="en" sz="1900"/>
              <a:t>We implemented PACTight with four defense mechanisms, protecting forward edge, backward edge, virtual function pointers, and sensitive pointers. </a:t>
            </a:r>
            <a:endParaRPr sz="1900"/>
          </a:p>
          <a:p>
            <a:pPr indent="0" lvl="0" marL="457200" rtl="0" algn="l">
              <a:spcBef>
                <a:spcPts val="0"/>
              </a:spcBef>
              <a:spcAft>
                <a:spcPts val="0"/>
              </a:spcAft>
              <a:buNone/>
            </a:pPr>
            <a:r>
              <a:t/>
            </a:r>
            <a:endParaRPr sz="800"/>
          </a:p>
          <a:p>
            <a:pPr indent="-349250" lvl="0" marL="457200" rtl="0" algn="l">
              <a:spcBef>
                <a:spcPts val="0"/>
              </a:spcBef>
              <a:spcAft>
                <a:spcPts val="0"/>
              </a:spcAft>
              <a:buClr>
                <a:schemeClr val="dk2"/>
              </a:buClr>
              <a:buSzPts val="1900"/>
              <a:buChar char="●"/>
            </a:pPr>
            <a:r>
              <a:rPr lang="en" sz="1900"/>
              <a:t>We demonstrated the security of PACTight against real-world and synthesized attacks and showcased its low performance and memory overhead, 4.28% and 23.2% respectively, against a variety of benchmarks, including SPEC 2006, nbench and CoreMark with real PAC instructions.</a:t>
            </a:r>
            <a:endParaRPr/>
          </a:p>
        </p:txBody>
      </p:sp>
      <p:sp>
        <p:nvSpPr>
          <p:cNvPr id="616" name="Google Shape;616;p7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Publications so far</a:t>
            </a:r>
            <a:endParaRPr/>
          </a:p>
        </p:txBody>
      </p:sp>
      <p:sp>
        <p:nvSpPr>
          <p:cNvPr id="622" name="Google Shape;622;p71"/>
          <p:cNvSpPr txBox="1"/>
          <p:nvPr>
            <p:ph idx="1" type="body"/>
          </p:nvPr>
        </p:nvSpPr>
        <p:spPr>
          <a:xfrm>
            <a:off x="21202" y="630885"/>
            <a:ext cx="9036300" cy="4012200"/>
          </a:xfrm>
          <a:prstGeom prst="rect">
            <a:avLst/>
          </a:prstGeom>
        </p:spPr>
        <p:txBody>
          <a:bodyPr anchorCtr="0" anchor="t" bIns="27425" lIns="36575" spcFirstLastPara="1" rIns="27425" wrap="square" tIns="27425">
            <a:noAutofit/>
          </a:bodyPr>
          <a:lstStyle/>
          <a:p>
            <a:pPr indent="-317500" lvl="0" marL="457200" rtl="0" algn="l">
              <a:spcBef>
                <a:spcPts val="0"/>
              </a:spcBef>
              <a:spcAft>
                <a:spcPts val="0"/>
              </a:spcAft>
              <a:buSzPts val="1400"/>
              <a:buChar char="●"/>
            </a:pPr>
            <a:r>
              <a:rPr b="1" lang="en" sz="1400"/>
              <a:t>Tightly Seal Your Sensitive Pointers with PACTight</a:t>
            </a:r>
            <a:endParaRPr b="1" sz="1400"/>
          </a:p>
          <a:p>
            <a:pPr indent="0" lvl="0" marL="457200" rtl="0" algn="l">
              <a:spcBef>
                <a:spcPts val="0"/>
              </a:spcBef>
              <a:spcAft>
                <a:spcPts val="0"/>
              </a:spcAft>
              <a:buNone/>
            </a:pPr>
            <a:r>
              <a:rPr b="1" lang="en" sz="1400"/>
              <a:t>Mohannad Ismail</a:t>
            </a:r>
            <a:r>
              <a:rPr lang="en" sz="1400"/>
              <a:t>, Andrew Quach, Christopher Jelesnianski, Yeongjin Jang, Changwoo Min</a:t>
            </a:r>
            <a:endParaRPr sz="1400"/>
          </a:p>
          <a:p>
            <a:pPr indent="0" lvl="0" marL="457200" rtl="0" algn="l">
              <a:spcBef>
                <a:spcPts val="0"/>
              </a:spcBef>
              <a:spcAft>
                <a:spcPts val="0"/>
              </a:spcAft>
              <a:buNone/>
            </a:pPr>
            <a:r>
              <a:rPr lang="en" sz="1400"/>
              <a:t>Under submission at </a:t>
            </a:r>
            <a:r>
              <a:rPr lang="en" sz="1400"/>
              <a:t>the 31st USENIX Security Symposium [Major Revision]</a:t>
            </a:r>
            <a:endParaRPr sz="1400"/>
          </a:p>
          <a:p>
            <a:pPr indent="0" lvl="0" marL="457200" rtl="0" algn="l">
              <a:spcBef>
                <a:spcPts val="0"/>
              </a:spcBef>
              <a:spcAft>
                <a:spcPts val="0"/>
              </a:spcAft>
              <a:buNone/>
            </a:pPr>
            <a:r>
              <a:t/>
            </a:r>
            <a:endParaRPr b="1" sz="900"/>
          </a:p>
          <a:p>
            <a:pPr indent="-317500" lvl="0" marL="457200" rtl="0" algn="l">
              <a:spcBef>
                <a:spcPts val="0"/>
              </a:spcBef>
              <a:spcAft>
                <a:spcPts val="0"/>
              </a:spcAft>
              <a:buSzPts val="1400"/>
              <a:buChar char="●"/>
            </a:pPr>
            <a:r>
              <a:rPr b="1" lang="en" sz="1400"/>
              <a:t>VIP: Safeguard Value Invariant Property for Thwarting Critical Memory Corruption Attacks</a:t>
            </a:r>
            <a:endParaRPr b="1" sz="1400"/>
          </a:p>
          <a:p>
            <a:pPr indent="0" lvl="0" marL="457200" rtl="0" algn="l">
              <a:spcBef>
                <a:spcPts val="0"/>
              </a:spcBef>
              <a:spcAft>
                <a:spcPts val="0"/>
              </a:spcAft>
              <a:buNone/>
            </a:pPr>
            <a:r>
              <a:rPr b="1" lang="en" sz="1400"/>
              <a:t>Mohannad Ismail+</a:t>
            </a:r>
            <a:r>
              <a:rPr lang="en" sz="1400"/>
              <a:t>, Jinwoo Yom+, Christopher Jelesnianski, Yeongjin Jang, and Changwoo Min</a:t>
            </a:r>
            <a:endParaRPr sz="1400"/>
          </a:p>
          <a:p>
            <a:pPr indent="0" lvl="0" marL="457200" rtl="0" algn="l">
              <a:spcBef>
                <a:spcPts val="0"/>
              </a:spcBef>
              <a:spcAft>
                <a:spcPts val="0"/>
              </a:spcAft>
              <a:buNone/>
            </a:pPr>
            <a:r>
              <a:rPr lang="en" sz="1400"/>
              <a:t>In Proceedings of Conference on Computer and Communications Security (CCS 2021)</a:t>
            </a:r>
            <a:endParaRPr sz="1400"/>
          </a:p>
          <a:p>
            <a:pPr indent="0" lvl="0" marL="457200" rtl="0" algn="l">
              <a:spcBef>
                <a:spcPts val="0"/>
              </a:spcBef>
              <a:spcAft>
                <a:spcPts val="0"/>
              </a:spcAft>
              <a:buNone/>
            </a:pPr>
            <a:r>
              <a:t/>
            </a:r>
            <a:endParaRPr sz="900"/>
          </a:p>
          <a:p>
            <a:pPr indent="-317500" lvl="0" marL="457200" rtl="0" algn="l">
              <a:spcBef>
                <a:spcPts val="0"/>
              </a:spcBef>
              <a:spcAft>
                <a:spcPts val="0"/>
              </a:spcAft>
              <a:buSzPts val="1400"/>
              <a:buChar char="●"/>
            </a:pPr>
            <a:r>
              <a:rPr b="1" lang="en" sz="1400"/>
              <a:t>Witcher: Systematic Crash Consistency Testing for Non-Volatile Memory Key-Value Stores</a:t>
            </a:r>
            <a:endParaRPr b="1" sz="1400"/>
          </a:p>
          <a:p>
            <a:pPr indent="0" lvl="0" marL="457200" rtl="0" algn="l">
              <a:spcBef>
                <a:spcPts val="0"/>
              </a:spcBef>
              <a:spcAft>
                <a:spcPts val="0"/>
              </a:spcAft>
              <a:buNone/>
            </a:pPr>
            <a:r>
              <a:rPr lang="en" sz="1400"/>
              <a:t>Xinwei Fu, Wook-Hee Kim, Ajay Paddayuru Shreepathi, </a:t>
            </a:r>
            <a:r>
              <a:rPr b="1" lang="en" sz="1400"/>
              <a:t>Mohannad Ismail</a:t>
            </a:r>
            <a:r>
              <a:rPr lang="en" sz="1400"/>
              <a:t>, Sunny Wadkar, Dongyoon Lee, and Changwoo Min</a:t>
            </a:r>
            <a:endParaRPr sz="1400"/>
          </a:p>
          <a:p>
            <a:pPr indent="0" lvl="0" marL="457200" rtl="0" algn="l">
              <a:spcBef>
                <a:spcPts val="0"/>
              </a:spcBef>
              <a:spcAft>
                <a:spcPts val="0"/>
              </a:spcAft>
              <a:buNone/>
            </a:pPr>
            <a:r>
              <a:rPr lang="en" sz="1400"/>
              <a:t>In Proceedings of ACM Symposium on Operating Systems Principles (SOSP 2021)</a:t>
            </a:r>
            <a:endParaRPr sz="1400"/>
          </a:p>
          <a:p>
            <a:pPr indent="0" lvl="0" marL="457200" rtl="0" algn="l">
              <a:spcBef>
                <a:spcPts val="0"/>
              </a:spcBef>
              <a:spcAft>
                <a:spcPts val="0"/>
              </a:spcAft>
              <a:buNone/>
            </a:pPr>
            <a:r>
              <a:t/>
            </a:r>
            <a:endParaRPr b="1" sz="900"/>
          </a:p>
          <a:p>
            <a:pPr indent="-317500" lvl="0" marL="457200" rtl="0" algn="l">
              <a:spcBef>
                <a:spcPts val="0"/>
              </a:spcBef>
              <a:spcAft>
                <a:spcPts val="0"/>
              </a:spcAft>
              <a:buSzPts val="1400"/>
              <a:buChar char="●"/>
            </a:pPr>
            <a:r>
              <a:rPr b="1" lang="en" sz="1400"/>
              <a:t>POSEIDON: Safe, Fast and Scalable Persistent Memory Allocator</a:t>
            </a:r>
            <a:endParaRPr b="1" sz="1400"/>
          </a:p>
          <a:p>
            <a:pPr indent="0" lvl="0" marL="457200" rtl="0" algn="l">
              <a:spcBef>
                <a:spcPts val="0"/>
              </a:spcBef>
              <a:spcAft>
                <a:spcPts val="0"/>
              </a:spcAft>
              <a:buNone/>
            </a:pPr>
            <a:r>
              <a:rPr lang="en" sz="1400"/>
              <a:t>Anthony Demeri, Wook-Hee Kim, R. Madhava Krishnan, Jaeho Kim, </a:t>
            </a:r>
            <a:r>
              <a:rPr b="1" lang="en" sz="1400"/>
              <a:t>Mohannad Ismail</a:t>
            </a:r>
            <a:r>
              <a:rPr lang="en" sz="1400"/>
              <a:t>, and Changwoo Min</a:t>
            </a:r>
            <a:endParaRPr sz="1400"/>
          </a:p>
          <a:p>
            <a:pPr indent="0" lvl="0" marL="457200" rtl="0" algn="l">
              <a:spcBef>
                <a:spcPts val="0"/>
              </a:spcBef>
              <a:spcAft>
                <a:spcPts val="0"/>
              </a:spcAft>
              <a:buNone/>
            </a:pPr>
            <a:r>
              <a:rPr lang="en" sz="1400"/>
              <a:t>In Proceedings of the 12th Annual Non-Volatile Memories Workshop (NVMW 2021)</a:t>
            </a:r>
            <a:endParaRPr sz="1400"/>
          </a:p>
          <a:p>
            <a:pPr indent="0" lvl="0" marL="457200" rtl="0" algn="l">
              <a:spcBef>
                <a:spcPts val="0"/>
              </a:spcBef>
              <a:spcAft>
                <a:spcPts val="0"/>
              </a:spcAft>
              <a:buNone/>
            </a:pPr>
            <a:r>
              <a:t/>
            </a:r>
            <a:endParaRPr sz="900"/>
          </a:p>
          <a:p>
            <a:pPr indent="-317500" lvl="0" marL="457200" rtl="0" algn="l">
              <a:spcBef>
                <a:spcPts val="0"/>
              </a:spcBef>
              <a:spcAft>
                <a:spcPts val="0"/>
              </a:spcAft>
              <a:buSzPts val="1400"/>
              <a:buChar char="●"/>
            </a:pPr>
            <a:r>
              <a:rPr b="1" lang="en" sz="1400"/>
              <a:t>POSEIDON: Safe, Fast and Scalable Persistent Memory Allocator</a:t>
            </a:r>
            <a:endParaRPr b="1" sz="1400"/>
          </a:p>
          <a:p>
            <a:pPr indent="0" lvl="0" marL="457200" rtl="0" algn="l">
              <a:spcBef>
                <a:spcPts val="0"/>
              </a:spcBef>
              <a:spcAft>
                <a:spcPts val="0"/>
              </a:spcAft>
              <a:buNone/>
            </a:pPr>
            <a:r>
              <a:rPr lang="en" sz="1400"/>
              <a:t>Anthony Demeri, Wook-Hee Kim, R. Madhava Krishnan, Jaeho Kim, </a:t>
            </a:r>
            <a:r>
              <a:rPr b="1" lang="en" sz="1400"/>
              <a:t>Mohannad Ismail</a:t>
            </a:r>
            <a:r>
              <a:rPr lang="en" sz="1400"/>
              <a:t>, and Changwoo Min</a:t>
            </a:r>
            <a:endParaRPr sz="1400"/>
          </a:p>
          <a:p>
            <a:pPr indent="0" lvl="0" marL="457200" rtl="0" algn="l">
              <a:spcBef>
                <a:spcPts val="0"/>
              </a:spcBef>
              <a:spcAft>
                <a:spcPts val="0"/>
              </a:spcAft>
              <a:buNone/>
            </a:pPr>
            <a:r>
              <a:rPr lang="en" sz="1400"/>
              <a:t>In Proceedings of the 21st ACM/IFIP International Middleware Conference (Middleware 2020)</a:t>
            </a:r>
            <a:endParaRPr sz="1400"/>
          </a:p>
          <a:p>
            <a:pPr indent="0" lvl="0" marL="457200" rtl="0" algn="l">
              <a:spcBef>
                <a:spcPts val="0"/>
              </a:spcBef>
              <a:spcAft>
                <a:spcPts val="0"/>
              </a:spcAft>
              <a:buNone/>
            </a:pPr>
            <a:r>
              <a:t/>
            </a:r>
            <a:endParaRPr sz="1400"/>
          </a:p>
          <a:p>
            <a:pPr indent="0" lvl="0" marL="457200" rtl="0" algn="l">
              <a:spcBef>
                <a:spcPts val="0"/>
              </a:spcBef>
              <a:spcAft>
                <a:spcPts val="0"/>
              </a:spcAft>
              <a:buClr>
                <a:schemeClr val="dk1"/>
              </a:buClr>
              <a:buSzPts val="1100"/>
              <a:buFont typeface="Arial"/>
              <a:buNone/>
            </a:pPr>
            <a:r>
              <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p:txBody>
      </p:sp>
      <p:sp>
        <p:nvSpPr>
          <p:cNvPr id="623" name="Google Shape;623;p7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Summer internship experience</a:t>
            </a:r>
            <a:endParaRPr/>
          </a:p>
        </p:txBody>
      </p:sp>
      <p:sp>
        <p:nvSpPr>
          <p:cNvPr id="629" name="Google Shape;629;p72"/>
          <p:cNvSpPr txBox="1"/>
          <p:nvPr>
            <p:ph idx="1" type="body"/>
          </p:nvPr>
        </p:nvSpPr>
        <p:spPr>
          <a:xfrm>
            <a:off x="173900" y="719275"/>
            <a:ext cx="8346600" cy="3877800"/>
          </a:xfrm>
          <a:prstGeom prst="rect">
            <a:avLst/>
          </a:prstGeom>
        </p:spPr>
        <p:txBody>
          <a:bodyPr anchorCtr="0" anchor="t" bIns="27425" lIns="36575" spcFirstLastPara="1" rIns="27425" wrap="square" tIns="27425">
            <a:noAutofit/>
          </a:bodyPr>
          <a:lstStyle/>
          <a:p>
            <a:pPr indent="-336550" lvl="0" marL="457200" rtl="0" algn="l">
              <a:spcBef>
                <a:spcPts val="0"/>
              </a:spcBef>
              <a:spcAft>
                <a:spcPts val="0"/>
              </a:spcAft>
              <a:buSzPts val="1700"/>
              <a:buChar char="●"/>
            </a:pPr>
            <a:r>
              <a:rPr b="1" lang="en" sz="1700"/>
              <a:t>Intern, Member Of Technical Staff</a:t>
            </a:r>
            <a:endParaRPr b="1" sz="1700"/>
          </a:p>
          <a:p>
            <a:pPr indent="457200" lvl="0" marL="0" rtl="0" algn="l">
              <a:spcBef>
                <a:spcPts val="0"/>
              </a:spcBef>
              <a:spcAft>
                <a:spcPts val="0"/>
              </a:spcAft>
              <a:buNone/>
            </a:pPr>
            <a:r>
              <a:rPr lang="en" sz="1700"/>
              <a:t>VMware</a:t>
            </a:r>
            <a:endParaRPr sz="1500"/>
          </a:p>
          <a:p>
            <a:pPr indent="457200" lvl="0" marL="0" rtl="0" algn="l">
              <a:spcBef>
                <a:spcPts val="0"/>
              </a:spcBef>
              <a:spcAft>
                <a:spcPts val="0"/>
              </a:spcAft>
              <a:buNone/>
            </a:pPr>
            <a:r>
              <a:rPr lang="en" sz="1500"/>
              <a:t>Member of the ESXi-ARM team</a:t>
            </a:r>
            <a:endParaRPr sz="1500"/>
          </a:p>
          <a:p>
            <a:pPr indent="-323850" lvl="0" marL="914400" rtl="0" algn="l">
              <a:spcBef>
                <a:spcPts val="0"/>
              </a:spcBef>
              <a:spcAft>
                <a:spcPts val="0"/>
              </a:spcAft>
              <a:buSzPts val="1500"/>
              <a:buChar char="●"/>
            </a:pPr>
            <a:r>
              <a:rPr lang="en" sz="1500"/>
              <a:t>Implemented and added support for ARM’s hardware security feature Pointer  Authentication in ESXi-ARM. Support includes detecting hardware support, initializing the keys with a pseudorandom generator, and configuring the registers. Support was added in the vmkernel.</a:t>
            </a:r>
            <a:endParaRPr sz="1500"/>
          </a:p>
          <a:p>
            <a:pPr indent="-323850" lvl="0" marL="914400" rtl="0" algn="l">
              <a:spcBef>
                <a:spcPts val="0"/>
              </a:spcBef>
              <a:spcAft>
                <a:spcPts val="0"/>
              </a:spcAft>
              <a:buSzPts val="1500"/>
              <a:buChar char="●"/>
            </a:pPr>
            <a:r>
              <a:rPr lang="en" sz="1500"/>
              <a:t>Contributed a fix for ESXi-ARM on QEMU to QEMU open source.</a:t>
            </a:r>
            <a:endParaRPr sz="1500"/>
          </a:p>
          <a:p>
            <a:pPr indent="-323850" lvl="0" marL="914400" rtl="0" algn="l">
              <a:spcBef>
                <a:spcPts val="0"/>
              </a:spcBef>
              <a:spcAft>
                <a:spcPts val="0"/>
              </a:spcAft>
              <a:buSzPts val="1500"/>
              <a:buChar char="●"/>
            </a:pPr>
            <a:r>
              <a:rPr lang="en" sz="1500"/>
              <a:t>Participated in various tasks with the team and contributed to the ESXi source code.</a:t>
            </a:r>
            <a:endParaRPr sz="1500"/>
          </a:p>
          <a:p>
            <a:pPr indent="457200" lvl="0" marL="0" rtl="0" algn="l">
              <a:spcBef>
                <a:spcPts val="0"/>
              </a:spcBef>
              <a:spcAft>
                <a:spcPts val="0"/>
              </a:spcAft>
              <a:buNone/>
            </a:pPr>
            <a:r>
              <a:rPr lang="en" sz="1500"/>
              <a:t>Dates Employed: May 2021 – Aug 2021</a:t>
            </a:r>
            <a:endParaRPr sz="1500"/>
          </a:p>
          <a:p>
            <a:pPr indent="45720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700"/>
              <a:t>I will be rejoining VMWare again (return offer) this next summer (2022), where I will be working with the same team again in Palo Alto, CA.</a:t>
            </a:r>
            <a:endParaRPr sz="1500"/>
          </a:p>
          <a:p>
            <a:pPr indent="0" lvl="0" marL="0" rtl="0" algn="l">
              <a:spcBef>
                <a:spcPts val="0"/>
              </a:spcBef>
              <a:spcAft>
                <a:spcPts val="0"/>
              </a:spcAft>
              <a:buNone/>
            </a:pPr>
            <a:r>
              <a:t/>
            </a:r>
            <a:endParaRPr/>
          </a:p>
        </p:txBody>
      </p:sp>
      <p:sp>
        <p:nvSpPr>
          <p:cNvPr id="630" name="Google Shape;630;p7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72"/>
          <p:cNvSpPr txBox="1"/>
          <p:nvPr/>
        </p:nvSpPr>
        <p:spPr>
          <a:xfrm>
            <a:off x="2969150" y="4340275"/>
            <a:ext cx="2756100" cy="617400"/>
          </a:xfrm>
          <a:prstGeom prst="rect">
            <a:avLst/>
          </a:prstGeom>
          <a:noFill/>
          <a:ln>
            <a:noFill/>
          </a:ln>
        </p:spPr>
        <p:txBody>
          <a:bodyPr anchorCtr="0" anchor="t" bIns="27425" lIns="27425" spcFirstLastPara="1" rIns="27425" wrap="square" tIns="27425">
            <a:noAutofit/>
          </a:bodyPr>
          <a:lstStyle/>
          <a:p>
            <a:pPr indent="0" lvl="0" marL="0" rtl="0" algn="ctr">
              <a:spcBef>
                <a:spcPts val="0"/>
              </a:spcBef>
              <a:spcAft>
                <a:spcPts val="0"/>
              </a:spcAft>
              <a:buClr>
                <a:schemeClr val="dk1"/>
              </a:buClr>
              <a:buSzPts val="1100"/>
              <a:buFont typeface="Arial"/>
              <a:buNone/>
            </a:pPr>
            <a:r>
              <a:t/>
            </a:r>
            <a:endParaRPr b="1" sz="2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3"/>
          <p:cNvSpPr txBox="1"/>
          <p:nvPr>
            <p:ph type="ctrTitle"/>
          </p:nvPr>
        </p:nvSpPr>
        <p:spPr>
          <a:xfrm>
            <a:off x="159308" y="14303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Thank You !</a:t>
            </a:r>
            <a:endParaRPr/>
          </a:p>
          <a:p>
            <a:pPr indent="0" lvl="0" marL="0" rtl="0" algn="ctr">
              <a:spcBef>
                <a:spcPts val="0"/>
              </a:spcBef>
              <a:spcAft>
                <a:spcPts val="0"/>
              </a:spcAft>
              <a:buNone/>
            </a:pPr>
            <a:r>
              <a:rPr lang="en"/>
              <a:t>Questions?</a:t>
            </a:r>
            <a:endParaRPr/>
          </a:p>
        </p:txBody>
      </p:sp>
      <p:sp>
        <p:nvSpPr>
          <p:cNvPr id="637" name="Google Shape;637;p73"/>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Extra slides</a:t>
            </a:r>
            <a:endParaRPr/>
          </a:p>
        </p:txBody>
      </p:sp>
      <p:sp>
        <p:nvSpPr>
          <p:cNvPr id="643" name="Google Shape;643;p74"/>
          <p:cNvSpPr txBox="1"/>
          <p:nvPr>
            <p:ph idx="1" type="subTitle"/>
          </p:nvPr>
        </p:nvSpPr>
        <p:spPr>
          <a:xfrm>
            <a:off x="311700" y="3443725"/>
            <a:ext cx="8520600" cy="792600"/>
          </a:xfrm>
          <a:prstGeom prst="rect">
            <a:avLst/>
          </a:prstGeom>
        </p:spPr>
        <p:txBody>
          <a:bodyPr anchorCtr="0" anchor="t" bIns="27425" lIns="36575" spcFirstLastPara="1" rIns="27425" wrap="square" tIns="27425">
            <a:noAutofit/>
          </a:bodyPr>
          <a:lstStyle/>
          <a:p>
            <a:pPr indent="0" lvl="0" marL="0" rtl="0" algn="ctr">
              <a:spcBef>
                <a:spcPts val="0"/>
              </a:spcBef>
              <a:spcAft>
                <a:spcPts val="0"/>
              </a:spcAft>
              <a:buNone/>
            </a:pPr>
            <a:r>
              <a:t/>
            </a:r>
            <a:endParaRPr/>
          </a:p>
        </p:txBody>
      </p:sp>
      <p:sp>
        <p:nvSpPr>
          <p:cNvPr id="644" name="Google Shape;644;p74"/>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Achieving our goal</a:t>
            </a:r>
            <a:endParaRPr/>
          </a:p>
        </p:txBody>
      </p:sp>
      <p:sp>
        <p:nvSpPr>
          <p:cNvPr id="650" name="Google Shape;650;p75"/>
          <p:cNvSpPr txBox="1"/>
          <p:nvPr>
            <p:ph idx="1" type="body"/>
          </p:nvPr>
        </p:nvSpPr>
        <p:spPr>
          <a:xfrm>
            <a:off x="173900" y="719275"/>
            <a:ext cx="8346600" cy="895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Goal:</a:t>
            </a:r>
            <a:endParaRPr/>
          </a:p>
          <a:p>
            <a:pPr indent="-317500" lvl="1" marL="914400" rtl="0" algn="l">
              <a:spcBef>
                <a:spcPts val="0"/>
              </a:spcBef>
              <a:spcAft>
                <a:spcPts val="0"/>
              </a:spcAft>
              <a:buSzPts val="1400"/>
              <a:buChar char="○"/>
            </a:pPr>
            <a:r>
              <a:rPr lang="en"/>
              <a:t>The overarching goal of PACTight is completely preventing control-flow hijacking and use-after-free attacks in a program with low performance overhead and be compatible with legacy (C/C++) programs.</a:t>
            </a:r>
            <a:endParaRPr/>
          </a:p>
        </p:txBody>
      </p:sp>
      <p:sp>
        <p:nvSpPr>
          <p:cNvPr id="651" name="Google Shape;651;p7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75"/>
          <p:cNvSpPr txBox="1"/>
          <p:nvPr>
            <p:ph idx="1" type="body"/>
          </p:nvPr>
        </p:nvSpPr>
        <p:spPr>
          <a:xfrm>
            <a:off x="173900" y="1714964"/>
            <a:ext cx="8346600" cy="16626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Properties:</a:t>
            </a:r>
            <a:endParaRPr/>
          </a:p>
          <a:p>
            <a:pPr indent="-317500" lvl="1" marL="914400" rtl="0" algn="l">
              <a:spcBef>
                <a:spcPts val="0"/>
              </a:spcBef>
              <a:spcAft>
                <a:spcPts val="0"/>
              </a:spcAft>
              <a:buSzPts val="1400"/>
              <a:buChar char="○"/>
            </a:pPr>
            <a:r>
              <a:rPr lang="en"/>
              <a:t>In order to achieve this goal, we decided to enforce protection of the three properties on sensitive pointers </a:t>
            </a:r>
            <a:endParaRPr/>
          </a:p>
          <a:p>
            <a:pPr indent="-317500" lvl="1" marL="914400" rtl="0" algn="l">
              <a:spcBef>
                <a:spcPts val="0"/>
              </a:spcBef>
              <a:spcAft>
                <a:spcPts val="0"/>
              </a:spcAft>
              <a:buSzPts val="1400"/>
              <a:buChar char="○"/>
            </a:pPr>
            <a:r>
              <a:rPr lang="en"/>
              <a:t>Sensitive pointers are all code pointers and all data pointers that are reachable to any code pointer </a:t>
            </a:r>
            <a:endParaRPr/>
          </a:p>
          <a:p>
            <a:pPr indent="-317500" lvl="1" marL="914400" rtl="0" algn="l">
              <a:spcBef>
                <a:spcPts val="0"/>
              </a:spcBef>
              <a:spcAft>
                <a:spcPts val="0"/>
              </a:spcAft>
              <a:buSzPts val="1400"/>
              <a:buChar char="○"/>
            </a:pPr>
            <a:r>
              <a:rPr lang="en"/>
              <a:t>Guaranteeing the integrity of all sensitive pointers is sufficient to make control-flow hijacking impossible.</a:t>
            </a:r>
            <a:endParaRPr/>
          </a:p>
        </p:txBody>
      </p:sp>
      <p:sp>
        <p:nvSpPr>
          <p:cNvPr id="653" name="Google Shape;653;p75"/>
          <p:cNvSpPr txBox="1"/>
          <p:nvPr>
            <p:ph idx="1" type="body"/>
          </p:nvPr>
        </p:nvSpPr>
        <p:spPr>
          <a:xfrm>
            <a:off x="173900" y="3388624"/>
            <a:ext cx="8346600" cy="1502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Approach:</a:t>
            </a:r>
            <a:endParaRPr/>
          </a:p>
          <a:p>
            <a:pPr indent="-317500" lvl="1" marL="914400" rtl="0" algn="l">
              <a:spcBef>
                <a:spcPts val="0"/>
              </a:spcBef>
              <a:spcAft>
                <a:spcPts val="0"/>
              </a:spcAft>
              <a:buSzPts val="1400"/>
              <a:buChar char="○"/>
            </a:pPr>
            <a:r>
              <a:rPr lang="en"/>
              <a:t>Our approach relies on leveraging Pointer Authentication to enforce the three properties.</a:t>
            </a:r>
            <a:endParaRPr/>
          </a:p>
          <a:p>
            <a:pPr indent="-317500" lvl="1" marL="914400" rtl="0" algn="l">
              <a:spcBef>
                <a:spcPts val="0"/>
              </a:spcBef>
              <a:spcAft>
                <a:spcPts val="0"/>
              </a:spcAft>
              <a:buSzPts val="1400"/>
              <a:buChar char="○"/>
            </a:pPr>
            <a:r>
              <a:rPr lang="en"/>
              <a:t>PACTight relies on a unique modifier to enforce all three properties.</a:t>
            </a:r>
            <a:endParaRPr/>
          </a:p>
          <a:p>
            <a:pPr indent="-317500" lvl="1" marL="914400" rtl="0" algn="l">
              <a:spcBef>
                <a:spcPts val="0"/>
              </a:spcBef>
              <a:spcAft>
                <a:spcPts val="0"/>
              </a:spcAft>
              <a:buSzPts val="1400"/>
              <a:buChar char="○"/>
            </a:pPr>
            <a:r>
              <a:rPr lang="en"/>
              <a:t>Instrumentation is done by static analysis of the LLVM IR.</a:t>
            </a:r>
            <a:endParaRPr/>
          </a:p>
          <a:p>
            <a:pPr indent="-317500" lvl="1" marL="914400" rtl="0" algn="l">
              <a:spcBef>
                <a:spcPts val="0"/>
              </a:spcBef>
              <a:spcAft>
                <a:spcPts val="0"/>
              </a:spcAft>
              <a:buSzPts val="1400"/>
              <a:buChar char="○"/>
            </a:pPr>
            <a:r>
              <a:rPr lang="en"/>
              <a:t>Pointers are signed and authenticated with the PACTight runtime library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22"/>
          <p:cNvSpPr/>
          <p:nvPr/>
        </p:nvSpPr>
        <p:spPr>
          <a:xfrm>
            <a:off x="227975" y="766375"/>
            <a:ext cx="4542900" cy="1761600"/>
          </a:xfrm>
          <a:prstGeom prst="rect">
            <a:avLst/>
          </a:prstGeom>
          <a:noFill/>
          <a:ln>
            <a:noFill/>
          </a:ln>
        </p:spPr>
        <p:txBody>
          <a:bodyPr anchorCtr="0" anchor="t" bIns="34275" lIns="34275" spcFirstLastPara="1" rIns="34275" wrap="square" tIns="34275">
            <a:noAutofit/>
          </a:bodyPr>
          <a:lstStyle/>
          <a:p>
            <a:pPr indent="-342900" lvl="0" marL="457200" rtl="0" algn="l">
              <a:spcBef>
                <a:spcPts val="0"/>
              </a:spcBef>
              <a:spcAft>
                <a:spcPts val="0"/>
              </a:spcAft>
              <a:buClr>
                <a:schemeClr val="dk2"/>
              </a:buClr>
              <a:buSzPts val="1800"/>
              <a:buChar char="-"/>
            </a:pPr>
            <a:r>
              <a:rPr lang="en" sz="1800">
                <a:solidFill>
                  <a:schemeClr val="dk2"/>
                </a:solidFill>
              </a:rPr>
              <a:t>Control-flow hijacking attacks aim to subvert the control-flow of a program by carefully corrupting code pointers, such as return addresses and function pointers.</a:t>
            </a:r>
            <a:endParaRPr sz="1800">
              <a:solidFill>
                <a:schemeClr val="dk2"/>
              </a:solidFill>
            </a:endParaRPr>
          </a:p>
        </p:txBody>
      </p:sp>
      <p:sp>
        <p:nvSpPr>
          <p:cNvPr id="126" name="Google Shape;126;p22"/>
          <p:cNvSpPr txBox="1"/>
          <p:nvPr>
            <p:ph type="title"/>
          </p:nvPr>
        </p:nvSpPr>
        <p:spPr>
          <a:xfrm>
            <a:off x="140795" y="124425"/>
            <a:ext cx="8773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t>Control-flow hijacking and use-after-free attacks are critical</a:t>
            </a:r>
            <a:endParaRPr sz="2000"/>
          </a:p>
        </p:txBody>
      </p:sp>
      <p:sp>
        <p:nvSpPr>
          <p:cNvPr id="127" name="Google Shape;127;p2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2"/>
          <p:cNvPicPr preferRelativeResize="0"/>
          <p:nvPr/>
        </p:nvPicPr>
        <p:blipFill>
          <a:blip r:embed="rId3">
            <a:alphaModFix/>
          </a:blip>
          <a:stretch>
            <a:fillRect/>
          </a:stretch>
        </p:blipFill>
        <p:spPr>
          <a:xfrm>
            <a:off x="4705050" y="971700"/>
            <a:ext cx="4240851" cy="1453925"/>
          </a:xfrm>
          <a:prstGeom prst="rect">
            <a:avLst/>
          </a:prstGeom>
          <a:noFill/>
          <a:ln>
            <a:noFill/>
          </a:ln>
        </p:spPr>
      </p:pic>
      <p:pic>
        <p:nvPicPr>
          <p:cNvPr id="129" name="Google Shape;129;p22"/>
          <p:cNvPicPr preferRelativeResize="0"/>
          <p:nvPr/>
        </p:nvPicPr>
        <p:blipFill>
          <a:blip r:embed="rId4">
            <a:alphaModFix/>
          </a:blip>
          <a:stretch>
            <a:fillRect/>
          </a:stretch>
        </p:blipFill>
        <p:spPr>
          <a:xfrm>
            <a:off x="4578850" y="3149700"/>
            <a:ext cx="4493250" cy="792750"/>
          </a:xfrm>
          <a:prstGeom prst="rect">
            <a:avLst/>
          </a:prstGeom>
          <a:noFill/>
          <a:ln>
            <a:noFill/>
          </a:ln>
        </p:spPr>
      </p:pic>
      <p:sp>
        <p:nvSpPr>
          <p:cNvPr id="130" name="Google Shape;130;p22"/>
          <p:cNvSpPr/>
          <p:nvPr/>
        </p:nvSpPr>
        <p:spPr>
          <a:xfrm>
            <a:off x="227975" y="2597225"/>
            <a:ext cx="4542900" cy="2096100"/>
          </a:xfrm>
          <a:prstGeom prst="rect">
            <a:avLst/>
          </a:prstGeom>
          <a:noFill/>
          <a:ln>
            <a:noFill/>
          </a:ln>
        </p:spPr>
        <p:txBody>
          <a:bodyPr anchorCtr="0" anchor="t" bIns="34275" lIns="34275" spcFirstLastPara="1" rIns="34275" wrap="square" tIns="34275">
            <a:noAutofit/>
          </a:bodyPr>
          <a:lstStyle/>
          <a:p>
            <a:pPr indent="-342900" lvl="0" marL="457200" rtl="0" algn="l">
              <a:spcBef>
                <a:spcPts val="0"/>
              </a:spcBef>
              <a:spcAft>
                <a:spcPts val="0"/>
              </a:spcAft>
              <a:buClr>
                <a:schemeClr val="dk2"/>
              </a:buClr>
              <a:buSzPts val="1800"/>
              <a:buChar char="-"/>
            </a:pPr>
            <a:r>
              <a:rPr lang="en" sz="1800">
                <a:solidFill>
                  <a:schemeClr val="dk2"/>
                </a:solidFill>
              </a:rPr>
              <a:t>Use-After-Free (UAF) is a vulnerability related to incorrect use of dynamic memory during program operation. </a:t>
            </a:r>
            <a:endParaRPr sz="1800">
              <a:solidFill>
                <a:schemeClr val="dk2"/>
              </a:solidFill>
            </a:endParaRPr>
          </a:p>
          <a:p>
            <a:pPr indent="0" lvl="0" marL="457200" rtl="0" algn="l">
              <a:spcBef>
                <a:spcPts val="0"/>
              </a:spcBef>
              <a:spcAft>
                <a:spcPts val="0"/>
              </a:spcAft>
              <a:buNone/>
            </a:pPr>
            <a:r>
              <a:t/>
            </a:r>
            <a:endParaRPr sz="11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If after freeing a memory location, a program does not clear the pointer to that memory, an attacker can use the error to hack the program.</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Performance Evaluation - 32-bit tag</a:t>
            </a:r>
            <a:endParaRPr/>
          </a:p>
        </p:txBody>
      </p:sp>
      <p:sp>
        <p:nvSpPr>
          <p:cNvPr id="659" name="Google Shape;659;p76"/>
          <p:cNvSpPr txBox="1"/>
          <p:nvPr>
            <p:ph idx="1" type="body"/>
          </p:nvPr>
        </p:nvSpPr>
        <p:spPr>
          <a:xfrm>
            <a:off x="0" y="781750"/>
            <a:ext cx="3990000" cy="3857700"/>
          </a:xfrm>
          <a:prstGeom prst="rect">
            <a:avLst/>
          </a:prstGeom>
        </p:spPr>
        <p:txBody>
          <a:bodyPr anchorCtr="0" anchor="t" bIns="27425" lIns="36575" spcFirstLastPara="1" rIns="27425" wrap="square" tIns="27425">
            <a:noAutofit/>
          </a:bodyPr>
          <a:lstStyle/>
          <a:p>
            <a:pPr indent="-317500" lvl="0" marL="457200" rtl="0" algn="l">
              <a:spcBef>
                <a:spcPts val="0"/>
              </a:spcBef>
              <a:spcAft>
                <a:spcPts val="0"/>
              </a:spcAft>
              <a:buSzPts val="1400"/>
              <a:buChar char="●"/>
            </a:pPr>
            <a:r>
              <a:rPr lang="en" sz="1400"/>
              <a:t>PACTIGHT imposes an overhead of 23% on average for 64-bit tags and 19% on average for 32-bit tags.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This makes sense due to the metadata being 16 bytes in the case of a 64-bit tag, and 12 bytes in the case of a 32-bit tag.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difference in memory overhead between 32-bits and 64-bit tags is around 4%, but use of 64-bit tags provides a much</a:t>
            </a:r>
            <a:endParaRPr sz="1400"/>
          </a:p>
          <a:p>
            <a:pPr indent="0" lvl="0" marL="457200" rtl="0" algn="l">
              <a:spcBef>
                <a:spcPts val="0"/>
              </a:spcBef>
              <a:spcAft>
                <a:spcPts val="0"/>
              </a:spcAft>
              <a:buNone/>
            </a:pPr>
            <a:r>
              <a:rPr lang="en" sz="1400"/>
              <a:t>higher level of entropy.</a:t>
            </a:r>
            <a:endParaRPr sz="1400"/>
          </a:p>
        </p:txBody>
      </p:sp>
      <p:sp>
        <p:nvSpPr>
          <p:cNvPr id="660" name="Google Shape;660;p7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76"/>
          <p:cNvPicPr preferRelativeResize="0"/>
          <p:nvPr/>
        </p:nvPicPr>
        <p:blipFill>
          <a:blip r:embed="rId3">
            <a:alphaModFix/>
          </a:blip>
          <a:stretch>
            <a:fillRect/>
          </a:stretch>
        </p:blipFill>
        <p:spPr>
          <a:xfrm>
            <a:off x="4142400" y="801300"/>
            <a:ext cx="4849199" cy="23014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Instrumentation statistics</a:t>
            </a:r>
            <a:endParaRPr/>
          </a:p>
        </p:txBody>
      </p:sp>
      <p:sp>
        <p:nvSpPr>
          <p:cNvPr id="667" name="Google Shape;667;p7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8" name="Google Shape;668;p77"/>
          <p:cNvPicPr preferRelativeResize="0"/>
          <p:nvPr/>
        </p:nvPicPr>
        <p:blipFill>
          <a:blip r:embed="rId3">
            <a:alphaModFix/>
          </a:blip>
          <a:stretch>
            <a:fillRect/>
          </a:stretch>
        </p:blipFill>
        <p:spPr>
          <a:xfrm>
            <a:off x="0" y="1094559"/>
            <a:ext cx="9143999" cy="295438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optimization</a:t>
            </a:r>
            <a:endParaRPr/>
          </a:p>
        </p:txBody>
      </p:sp>
      <p:sp>
        <p:nvSpPr>
          <p:cNvPr id="674" name="Google Shape;674;p78"/>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t/>
            </a:r>
            <a:endParaRPr/>
          </a:p>
        </p:txBody>
      </p:sp>
      <p:sp>
        <p:nvSpPr>
          <p:cNvPr id="675" name="Google Shape;675;p7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78"/>
          <p:cNvPicPr preferRelativeResize="0"/>
          <p:nvPr/>
        </p:nvPicPr>
        <p:blipFill>
          <a:blip r:embed="rId3">
            <a:alphaModFix/>
          </a:blip>
          <a:stretch>
            <a:fillRect/>
          </a:stretch>
        </p:blipFill>
        <p:spPr>
          <a:xfrm>
            <a:off x="0" y="648905"/>
            <a:ext cx="9144001" cy="420093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Pointer integrity</a:t>
            </a:r>
            <a:endParaRPr/>
          </a:p>
        </p:txBody>
      </p:sp>
      <p:sp>
        <p:nvSpPr>
          <p:cNvPr id="682" name="Google Shape;682;p79"/>
          <p:cNvSpPr txBox="1"/>
          <p:nvPr>
            <p:ph idx="1" type="body"/>
          </p:nvPr>
        </p:nvSpPr>
        <p:spPr>
          <a:xfrm>
            <a:off x="173900" y="719275"/>
            <a:ext cx="87732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Based on the limitations of prior PAC approaches and our observation on how a pointer can be compromised, we define three security properties of pointer integrity.</a:t>
            </a:r>
            <a:endParaRPr/>
          </a:p>
          <a:p>
            <a:pPr indent="-317500" lvl="1" marL="914400" rtl="0" algn="l">
              <a:spcBef>
                <a:spcPts val="0"/>
              </a:spcBef>
              <a:spcAft>
                <a:spcPts val="0"/>
              </a:spcAft>
              <a:buSzPts val="1400"/>
              <a:buChar char="○"/>
            </a:pPr>
            <a:r>
              <a:rPr b="1" lang="en"/>
              <a:t>Unforgeability:</a:t>
            </a:r>
            <a:r>
              <a:rPr lang="en"/>
              <a:t> A pointer can be forged (i.e., corrupted) to point to an unintended memory object.</a:t>
            </a:r>
            <a:endParaRPr/>
          </a:p>
          <a:p>
            <a:pPr indent="-317500" lvl="1" marL="914400" rtl="0" algn="l">
              <a:spcBef>
                <a:spcPts val="0"/>
              </a:spcBef>
              <a:spcAft>
                <a:spcPts val="0"/>
              </a:spcAft>
              <a:buSzPts val="1400"/>
              <a:buChar char="○"/>
            </a:pPr>
            <a:r>
              <a:rPr b="1" lang="en"/>
              <a:t>Non-copyability:</a:t>
            </a:r>
            <a:r>
              <a:rPr lang="en"/>
              <a:t> A pointer can be copied and re-used maliciously. If non-copyability is guaranteed, the security impact is non-replayability, and thus pointer attacks that replay PAC-ed pointers for malicious use would be prevented.</a:t>
            </a:r>
            <a:endParaRPr/>
          </a:p>
          <a:p>
            <a:pPr indent="-317500" lvl="1" marL="914400" rtl="0" algn="l">
              <a:spcBef>
                <a:spcPts val="0"/>
              </a:spcBef>
              <a:spcAft>
                <a:spcPts val="0"/>
              </a:spcAft>
              <a:buSzPts val="1400"/>
              <a:buChar char="○"/>
            </a:pPr>
            <a:r>
              <a:rPr b="1" lang="en"/>
              <a:t>Non-dangling:</a:t>
            </a:r>
            <a:r>
              <a:rPr lang="en"/>
              <a:t> A pointer can refer an unintended memory object if its pointee object is freed or the freed memory is reallocated </a:t>
            </a:r>
            <a:endParaRPr/>
          </a:p>
        </p:txBody>
      </p:sp>
      <p:sp>
        <p:nvSpPr>
          <p:cNvPr id="683" name="Google Shape;683;p7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4" name="Google Shape;684;p79"/>
          <p:cNvPicPr preferRelativeResize="0"/>
          <p:nvPr/>
        </p:nvPicPr>
        <p:blipFill>
          <a:blip r:embed="rId3">
            <a:alphaModFix/>
          </a:blip>
          <a:stretch>
            <a:fillRect/>
          </a:stretch>
        </p:blipFill>
        <p:spPr>
          <a:xfrm>
            <a:off x="2674525" y="2958975"/>
            <a:ext cx="4131400" cy="168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3089260" y="871025"/>
            <a:ext cx="5925565" cy="3620850"/>
          </a:xfrm>
          <a:prstGeom prst="rect">
            <a:avLst/>
          </a:prstGeom>
          <a:noFill/>
          <a:ln>
            <a:noFill/>
          </a:ln>
        </p:spPr>
      </p:pic>
      <p:sp>
        <p:nvSpPr>
          <p:cNvPr id="136" name="Google Shape;136;p23"/>
          <p:cNvSpPr/>
          <p:nvPr/>
        </p:nvSpPr>
        <p:spPr>
          <a:xfrm>
            <a:off x="3378950" y="2096076"/>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1262575" y="1318150"/>
            <a:ext cx="1477800" cy="236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txBox="1"/>
          <p:nvPr/>
        </p:nvSpPr>
        <p:spPr>
          <a:xfrm>
            <a:off x="1262575" y="999000"/>
            <a:ext cx="14778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stack</a:t>
            </a:r>
            <a:endParaRPr/>
          </a:p>
        </p:txBody>
      </p:sp>
      <p:sp>
        <p:nvSpPr>
          <p:cNvPr id="139" name="Google Shape;139;p23"/>
          <p:cNvSpPr txBox="1"/>
          <p:nvPr/>
        </p:nvSpPr>
        <p:spPr>
          <a:xfrm>
            <a:off x="509075" y="3362350"/>
            <a:ext cx="532200" cy="363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0xff</a:t>
            </a:r>
            <a:endParaRPr/>
          </a:p>
          <a:p>
            <a:pPr indent="0" lvl="0" marL="0" rtl="0" algn="l">
              <a:lnSpc>
                <a:spcPct val="115000"/>
              </a:lnSpc>
              <a:spcBef>
                <a:spcPts val="0"/>
              </a:spcBef>
              <a:spcAft>
                <a:spcPts val="0"/>
              </a:spcAft>
              <a:buNone/>
            </a:pPr>
            <a:r>
              <a:t/>
            </a:r>
            <a:endParaRPr sz="1100"/>
          </a:p>
        </p:txBody>
      </p:sp>
      <p:sp>
        <p:nvSpPr>
          <p:cNvPr id="140" name="Google Shape;140;p23"/>
          <p:cNvSpPr txBox="1"/>
          <p:nvPr/>
        </p:nvSpPr>
        <p:spPr>
          <a:xfrm>
            <a:off x="485375" y="1318150"/>
            <a:ext cx="579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0x00</a:t>
            </a:r>
            <a:endParaRPr/>
          </a:p>
        </p:txBody>
      </p:sp>
      <p:sp>
        <p:nvSpPr>
          <p:cNvPr id="141" name="Google Shape;141;p23"/>
          <p:cNvSpPr txBox="1"/>
          <p:nvPr/>
        </p:nvSpPr>
        <p:spPr>
          <a:xfrm>
            <a:off x="1254675" y="3262475"/>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ret</a:t>
            </a:r>
            <a:endParaRPr/>
          </a:p>
        </p:txBody>
      </p:sp>
      <p:sp>
        <p:nvSpPr>
          <p:cNvPr id="142" name="Google Shape;142;p23"/>
          <p:cNvSpPr/>
          <p:nvPr/>
        </p:nvSpPr>
        <p:spPr>
          <a:xfrm>
            <a:off x="4689550" y="4012325"/>
            <a:ext cx="3366600" cy="20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nvSpPr>
        <p:spPr>
          <a:xfrm>
            <a:off x="1258675" y="2846375"/>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func</a:t>
            </a:r>
            <a:endParaRPr/>
          </a:p>
        </p:txBody>
      </p:sp>
      <p:sp>
        <p:nvSpPr>
          <p:cNvPr id="144" name="Google Shape;144;p23"/>
          <p:cNvSpPr/>
          <p:nvPr/>
        </p:nvSpPr>
        <p:spPr>
          <a:xfrm>
            <a:off x="3378950" y="2289927"/>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txBox="1"/>
          <p:nvPr/>
        </p:nvSpPr>
        <p:spPr>
          <a:xfrm>
            <a:off x="1258675" y="1893150"/>
            <a:ext cx="1485600" cy="953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buf</a:t>
            </a:r>
            <a:endParaRPr/>
          </a:p>
        </p:txBody>
      </p:sp>
      <p:sp>
        <p:nvSpPr>
          <p:cNvPr id="146" name="Google Shape;146;p23"/>
          <p:cNvSpPr/>
          <p:nvPr/>
        </p:nvSpPr>
        <p:spPr>
          <a:xfrm>
            <a:off x="3378950" y="1894475"/>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3378950" y="2642655"/>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p:nvPr/>
        </p:nvSpPr>
        <p:spPr>
          <a:xfrm>
            <a:off x="3378950" y="3009869"/>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txBox="1"/>
          <p:nvPr/>
        </p:nvSpPr>
        <p:spPr>
          <a:xfrm>
            <a:off x="1254675" y="2846375"/>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func = &amp;X</a:t>
            </a:r>
            <a:endParaRPr>
              <a:solidFill>
                <a:srgbClr val="6AA84F"/>
              </a:solidFill>
            </a:endParaRPr>
          </a:p>
        </p:txBody>
      </p:sp>
      <p:sp>
        <p:nvSpPr>
          <p:cNvPr id="150" name="Google Shape;150;p23"/>
          <p:cNvSpPr txBox="1"/>
          <p:nvPr/>
        </p:nvSpPr>
        <p:spPr>
          <a:xfrm>
            <a:off x="1266475" y="2846363"/>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Malicious ptr</a:t>
            </a:r>
            <a:endParaRPr>
              <a:solidFill>
                <a:srgbClr val="FF0000"/>
              </a:solidFill>
            </a:endParaRPr>
          </a:p>
        </p:txBody>
      </p:sp>
      <p:sp>
        <p:nvSpPr>
          <p:cNvPr id="151" name="Google Shape;151;p23"/>
          <p:cNvSpPr/>
          <p:nvPr/>
        </p:nvSpPr>
        <p:spPr>
          <a:xfrm>
            <a:off x="1270375" y="1893150"/>
            <a:ext cx="1477800" cy="13692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3378950" y="3371334"/>
            <a:ext cx="5538600" cy="2016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a:off x="3386296" y="3729924"/>
            <a:ext cx="5538600" cy="2016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txBox="1"/>
          <p:nvPr>
            <p:ph type="title"/>
          </p:nvPr>
        </p:nvSpPr>
        <p:spPr>
          <a:xfrm>
            <a:off x="128070" y="104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900"/>
              <a:buFont typeface="Arial"/>
              <a:buNone/>
            </a:pPr>
            <a:r>
              <a:rPr lang="en" sz="2500"/>
              <a:t>Vulnerable Control Data Example</a:t>
            </a:r>
            <a:endParaRPr sz="3200"/>
          </a:p>
        </p:txBody>
      </p:sp>
      <p:sp>
        <p:nvSpPr>
          <p:cNvPr id="155" name="Google Shape;155;p2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3"/>
          <p:cNvPicPr preferRelativeResize="0"/>
          <p:nvPr/>
        </p:nvPicPr>
        <p:blipFill>
          <a:blip r:embed="rId4">
            <a:alphaModFix/>
          </a:blip>
          <a:stretch>
            <a:fillRect/>
          </a:stretch>
        </p:blipFill>
        <p:spPr>
          <a:xfrm>
            <a:off x="849900" y="2898725"/>
            <a:ext cx="324841" cy="311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4784790" y="831975"/>
            <a:ext cx="3236234" cy="3794200"/>
          </a:xfrm>
          <a:prstGeom prst="rect">
            <a:avLst/>
          </a:prstGeom>
          <a:noFill/>
          <a:ln>
            <a:noFill/>
          </a:ln>
        </p:spPr>
      </p:pic>
      <p:sp>
        <p:nvSpPr>
          <p:cNvPr id="162" name="Google Shape;162;p24"/>
          <p:cNvSpPr/>
          <p:nvPr/>
        </p:nvSpPr>
        <p:spPr>
          <a:xfrm>
            <a:off x="186550" y="185475"/>
            <a:ext cx="8203500" cy="6465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Clr>
                <a:schemeClr val="dk1"/>
              </a:buClr>
              <a:buSzPts val="1900"/>
              <a:buFont typeface="Arial"/>
              <a:buNone/>
            </a:pPr>
            <a:r>
              <a:rPr lang="en" sz="2500">
                <a:solidFill>
                  <a:schemeClr val="dk1"/>
                </a:solidFill>
              </a:rPr>
              <a:t>C++ VTable pointer </a:t>
            </a:r>
            <a:r>
              <a:rPr lang="en" sz="2500">
                <a:solidFill>
                  <a:schemeClr val="dk1"/>
                </a:solidFill>
              </a:rPr>
              <a:t>Use-after-free example</a:t>
            </a:r>
            <a:endParaRPr sz="2500">
              <a:solidFill>
                <a:schemeClr val="dk1"/>
              </a:solidFill>
            </a:endParaRPr>
          </a:p>
        </p:txBody>
      </p:sp>
      <p:sp>
        <p:nvSpPr>
          <p:cNvPr id="163" name="Google Shape;163;p24"/>
          <p:cNvSpPr/>
          <p:nvPr/>
        </p:nvSpPr>
        <p:spPr>
          <a:xfrm>
            <a:off x="4666150" y="2753611"/>
            <a:ext cx="3600600" cy="1779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3002400" y="1822875"/>
            <a:ext cx="747000" cy="833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3002400" y="3152250"/>
            <a:ext cx="747000" cy="8331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txBox="1"/>
          <p:nvPr/>
        </p:nvSpPr>
        <p:spPr>
          <a:xfrm>
            <a:off x="2828700" y="1511463"/>
            <a:ext cx="10158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A’s VTable </a:t>
            </a:r>
            <a:endParaRPr/>
          </a:p>
        </p:txBody>
      </p:sp>
      <p:sp>
        <p:nvSpPr>
          <p:cNvPr id="167" name="Google Shape;167;p24"/>
          <p:cNvSpPr txBox="1"/>
          <p:nvPr/>
        </p:nvSpPr>
        <p:spPr>
          <a:xfrm>
            <a:off x="2806350" y="2840838"/>
            <a:ext cx="10605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B’s VTable </a:t>
            </a:r>
            <a:endParaRPr/>
          </a:p>
        </p:txBody>
      </p:sp>
      <p:sp>
        <p:nvSpPr>
          <p:cNvPr id="168" name="Google Shape;168;p24"/>
          <p:cNvSpPr txBox="1"/>
          <p:nvPr/>
        </p:nvSpPr>
        <p:spPr>
          <a:xfrm>
            <a:off x="3002400" y="1942550"/>
            <a:ext cx="747000" cy="33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func1()</a:t>
            </a:r>
            <a:endParaRPr/>
          </a:p>
        </p:txBody>
      </p:sp>
      <p:sp>
        <p:nvSpPr>
          <p:cNvPr id="169" name="Google Shape;169;p24"/>
          <p:cNvSpPr txBox="1"/>
          <p:nvPr/>
        </p:nvSpPr>
        <p:spPr>
          <a:xfrm>
            <a:off x="3002400" y="3262025"/>
            <a:ext cx="747000" cy="33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func2()</a:t>
            </a:r>
            <a:endParaRPr/>
          </a:p>
        </p:txBody>
      </p:sp>
      <p:sp>
        <p:nvSpPr>
          <p:cNvPr id="170" name="Google Shape;170;p24"/>
          <p:cNvSpPr/>
          <p:nvPr/>
        </p:nvSpPr>
        <p:spPr>
          <a:xfrm>
            <a:off x="365375" y="1574950"/>
            <a:ext cx="1015800" cy="234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nvSpPr>
        <p:spPr>
          <a:xfrm>
            <a:off x="366594" y="1255800"/>
            <a:ext cx="9711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Stack</a:t>
            </a:r>
            <a:endParaRPr/>
          </a:p>
        </p:txBody>
      </p:sp>
      <p:sp>
        <p:nvSpPr>
          <p:cNvPr id="172" name="Google Shape;172;p24"/>
          <p:cNvSpPr txBox="1"/>
          <p:nvPr/>
        </p:nvSpPr>
        <p:spPr>
          <a:xfrm>
            <a:off x="365375" y="3533800"/>
            <a:ext cx="1015800" cy="387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ret</a:t>
            </a:r>
            <a:endParaRPr/>
          </a:p>
        </p:txBody>
      </p:sp>
      <p:sp>
        <p:nvSpPr>
          <p:cNvPr id="173" name="Google Shape;173;p24"/>
          <p:cNvSpPr txBox="1"/>
          <p:nvPr/>
        </p:nvSpPr>
        <p:spPr>
          <a:xfrm>
            <a:off x="365375" y="3152250"/>
            <a:ext cx="1015800" cy="387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rPr>
              <a:t>a</a:t>
            </a:r>
            <a:endParaRPr>
              <a:solidFill>
                <a:srgbClr val="B7B7B7"/>
              </a:solidFill>
            </a:endParaRPr>
          </a:p>
        </p:txBody>
      </p:sp>
      <p:sp>
        <p:nvSpPr>
          <p:cNvPr id="174" name="Google Shape;174;p24"/>
          <p:cNvSpPr/>
          <p:nvPr/>
        </p:nvSpPr>
        <p:spPr>
          <a:xfrm>
            <a:off x="1661538" y="2605350"/>
            <a:ext cx="1060500" cy="546900"/>
          </a:xfrm>
          <a:prstGeom prst="trapezoid">
            <a:avLst>
              <a:gd fmla="val 25000"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Class A</a:t>
            </a:r>
            <a:endParaRPr/>
          </a:p>
        </p:txBody>
      </p:sp>
      <p:sp>
        <p:nvSpPr>
          <p:cNvPr id="175" name="Google Shape;175;p24"/>
          <p:cNvSpPr txBox="1"/>
          <p:nvPr/>
        </p:nvSpPr>
        <p:spPr>
          <a:xfrm>
            <a:off x="365375" y="2764575"/>
            <a:ext cx="1015800" cy="387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rPr>
              <a:t>b</a:t>
            </a:r>
            <a:endParaRPr>
              <a:solidFill>
                <a:srgbClr val="B7B7B7"/>
              </a:solidFill>
            </a:endParaRPr>
          </a:p>
        </p:txBody>
      </p:sp>
      <p:sp>
        <p:nvSpPr>
          <p:cNvPr id="176" name="Google Shape;176;p24"/>
          <p:cNvSpPr/>
          <p:nvPr/>
        </p:nvSpPr>
        <p:spPr>
          <a:xfrm>
            <a:off x="4666150" y="2952761"/>
            <a:ext cx="3600600" cy="1779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666150" y="3368529"/>
            <a:ext cx="3600600" cy="1779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666150" y="3789468"/>
            <a:ext cx="3600600" cy="1779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4666150" y="4209184"/>
            <a:ext cx="3600600" cy="1779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nvSpPr>
        <p:spPr>
          <a:xfrm>
            <a:off x="365400" y="3152250"/>
            <a:ext cx="1015800" cy="387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181" name="Google Shape;181;p24"/>
          <p:cNvCxnSpPr>
            <a:stCxn id="180" idx="3"/>
            <a:endCxn id="174" idx="1"/>
          </p:cNvCxnSpPr>
          <p:nvPr/>
        </p:nvCxnSpPr>
        <p:spPr>
          <a:xfrm flipH="1" rot="10800000">
            <a:off x="1381200" y="2878800"/>
            <a:ext cx="348600" cy="467400"/>
          </a:xfrm>
          <a:prstGeom prst="straightConnector1">
            <a:avLst/>
          </a:prstGeom>
          <a:noFill/>
          <a:ln cap="flat" cmpd="sng" w="9525">
            <a:solidFill>
              <a:schemeClr val="dk2"/>
            </a:solidFill>
            <a:prstDash val="solid"/>
            <a:round/>
            <a:headEnd len="med" w="med" type="none"/>
            <a:tailEnd len="med" w="med" type="triangle"/>
          </a:ln>
        </p:spPr>
      </p:cxnSp>
      <p:sp>
        <p:nvSpPr>
          <p:cNvPr id="182" name="Google Shape;182;p24"/>
          <p:cNvSpPr/>
          <p:nvPr/>
        </p:nvSpPr>
        <p:spPr>
          <a:xfrm>
            <a:off x="1661525" y="2605350"/>
            <a:ext cx="1060500" cy="546900"/>
          </a:xfrm>
          <a:prstGeom prst="trapezoid">
            <a:avLst>
              <a:gd fmla="val 25000" name="adj"/>
            </a:avLst>
          </a:prstGeom>
          <a:solidFill>
            <a:schemeClr val="lt2"/>
          </a:solid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7B7B7"/>
                </a:solidFill>
              </a:rPr>
              <a:t>Class A</a:t>
            </a:r>
            <a:endParaRPr>
              <a:solidFill>
                <a:srgbClr val="B7B7B7"/>
              </a:solidFill>
            </a:endParaRPr>
          </a:p>
        </p:txBody>
      </p:sp>
      <p:sp>
        <p:nvSpPr>
          <p:cNvPr id="183" name="Google Shape;183;p24"/>
          <p:cNvSpPr txBox="1"/>
          <p:nvPr/>
        </p:nvSpPr>
        <p:spPr>
          <a:xfrm>
            <a:off x="365375" y="2764575"/>
            <a:ext cx="1015800" cy="387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184" name="Google Shape;184;p24"/>
          <p:cNvSpPr/>
          <p:nvPr/>
        </p:nvSpPr>
        <p:spPr>
          <a:xfrm>
            <a:off x="1661538" y="2605350"/>
            <a:ext cx="1060500" cy="546900"/>
          </a:xfrm>
          <a:prstGeom prst="trapezoid">
            <a:avLst>
              <a:gd fmla="val 25000"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Class B</a:t>
            </a:r>
            <a:endParaRPr/>
          </a:p>
        </p:txBody>
      </p:sp>
      <p:cxnSp>
        <p:nvCxnSpPr>
          <p:cNvPr id="185" name="Google Shape;185;p24"/>
          <p:cNvCxnSpPr>
            <a:stCxn id="183" idx="3"/>
            <a:endCxn id="184" idx="1"/>
          </p:cNvCxnSpPr>
          <p:nvPr/>
        </p:nvCxnSpPr>
        <p:spPr>
          <a:xfrm flipH="1" rot="10800000">
            <a:off x="1381175" y="2878725"/>
            <a:ext cx="348600" cy="798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p24"/>
          <p:cNvCxnSpPr>
            <a:stCxn id="184" idx="3"/>
            <a:endCxn id="169" idx="1"/>
          </p:cNvCxnSpPr>
          <p:nvPr/>
        </p:nvCxnSpPr>
        <p:spPr>
          <a:xfrm>
            <a:off x="2653675" y="2878800"/>
            <a:ext cx="348600" cy="550500"/>
          </a:xfrm>
          <a:prstGeom prst="straightConnector1">
            <a:avLst/>
          </a:prstGeom>
          <a:noFill/>
          <a:ln cap="flat" cmpd="sng" w="9525">
            <a:solidFill>
              <a:srgbClr val="FF0000"/>
            </a:solidFill>
            <a:prstDash val="solid"/>
            <a:round/>
            <a:headEnd len="med" w="med" type="none"/>
            <a:tailEnd len="med" w="med" type="triangle"/>
          </a:ln>
        </p:spPr>
      </p:cxnSp>
      <p:cxnSp>
        <p:nvCxnSpPr>
          <p:cNvPr id="187" name="Google Shape;187;p24"/>
          <p:cNvCxnSpPr/>
          <p:nvPr/>
        </p:nvCxnSpPr>
        <p:spPr>
          <a:xfrm flipH="1" rot="10800000">
            <a:off x="1381175" y="2878800"/>
            <a:ext cx="348600" cy="467400"/>
          </a:xfrm>
          <a:prstGeom prst="straightConnector1">
            <a:avLst/>
          </a:prstGeom>
          <a:noFill/>
          <a:ln cap="flat" cmpd="sng" w="9525">
            <a:solidFill>
              <a:srgbClr val="FF0000"/>
            </a:solidFill>
            <a:prstDash val="solid"/>
            <a:round/>
            <a:headEnd len="med" w="med" type="none"/>
            <a:tailEnd len="med" w="med" type="triangle"/>
          </a:ln>
        </p:spPr>
      </p:cxnSp>
      <p:sp>
        <p:nvSpPr>
          <p:cNvPr id="188" name="Google Shape;188;p24"/>
          <p:cNvSpPr/>
          <p:nvPr/>
        </p:nvSpPr>
        <p:spPr>
          <a:xfrm>
            <a:off x="1529625" y="1576925"/>
            <a:ext cx="1293600" cy="23742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txBox="1"/>
          <p:nvPr/>
        </p:nvSpPr>
        <p:spPr>
          <a:xfrm>
            <a:off x="1529627" y="1255800"/>
            <a:ext cx="12936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Heap</a:t>
            </a:r>
            <a:endParaRPr/>
          </a:p>
        </p:txBody>
      </p:sp>
      <p:sp>
        <p:nvSpPr>
          <p:cNvPr id="190" name="Google Shape;190;p2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5"/>
          <p:cNvSpPr/>
          <p:nvPr/>
        </p:nvSpPr>
        <p:spPr>
          <a:xfrm>
            <a:off x="1096361" y="942975"/>
            <a:ext cx="4066200" cy="4095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196" name="Google Shape;196;p25"/>
          <p:cNvSpPr/>
          <p:nvPr/>
        </p:nvSpPr>
        <p:spPr>
          <a:xfrm>
            <a:off x="1096350" y="740875"/>
            <a:ext cx="5796600" cy="8997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dk1"/>
              </a:buClr>
              <a:buSzPts val="3300"/>
              <a:buFont typeface="Arial"/>
              <a:buNone/>
            </a:pPr>
            <a:r>
              <a:t/>
            </a:r>
            <a:endParaRPr sz="3300">
              <a:solidFill>
                <a:schemeClr val="dk1"/>
              </a:solidFill>
            </a:endParaRPr>
          </a:p>
        </p:txBody>
      </p:sp>
      <p:sp>
        <p:nvSpPr>
          <p:cNvPr id="197" name="Google Shape;197;p25"/>
          <p:cNvSpPr/>
          <p:nvPr/>
        </p:nvSpPr>
        <p:spPr>
          <a:xfrm>
            <a:off x="308350" y="740875"/>
            <a:ext cx="7749900" cy="3584100"/>
          </a:xfrm>
          <a:prstGeom prst="rect">
            <a:avLst/>
          </a:prstGeom>
          <a:noFill/>
          <a:ln>
            <a:noFill/>
          </a:ln>
        </p:spPr>
        <p:txBody>
          <a:bodyPr anchorCtr="0" anchor="t" bIns="34275" lIns="34275" spcFirstLastPara="1" rIns="34275" wrap="square" tIns="34275">
            <a:noAutofit/>
          </a:bodyPr>
          <a:lstStyle/>
          <a:p>
            <a:pPr indent="-342900" lvl="0" marL="457200" rtl="0" algn="l">
              <a:spcBef>
                <a:spcPts val="0"/>
              </a:spcBef>
              <a:spcAft>
                <a:spcPts val="0"/>
              </a:spcAft>
              <a:buClr>
                <a:schemeClr val="dk2"/>
              </a:buClr>
              <a:buSzPts val="1800"/>
              <a:buChar char="-"/>
            </a:pPr>
            <a:r>
              <a:rPr lang="en" sz="1800">
                <a:solidFill>
                  <a:schemeClr val="dk2"/>
                </a:solidFill>
              </a:rPr>
              <a:t>ARMv8.3-A introduced a new hardware security feature called Pointer Authentication (PA).</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 pointer authentication code (PAC) is generated by a cryptographic hash function, as a message authentication code (MAC) to put cryptographic integrity protection on the pointers.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PAC is then placed on the top unused bits of a 64-bit pointer.</a:t>
            </a:r>
            <a:endParaRPr sz="1800">
              <a:solidFill>
                <a:schemeClr val="dk2"/>
              </a:solidFill>
            </a:endParaRPr>
          </a:p>
        </p:txBody>
      </p:sp>
      <p:sp>
        <p:nvSpPr>
          <p:cNvPr id="198" name="Google Shape;198;p2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ARM’s Pointer Authentication</a:t>
            </a:r>
            <a:endParaRPr sz="2500"/>
          </a:p>
        </p:txBody>
      </p:sp>
      <p:sp>
        <p:nvSpPr>
          <p:cNvPr id="199" name="Google Shape;199;p2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25"/>
          <p:cNvPicPr preferRelativeResize="0"/>
          <p:nvPr/>
        </p:nvPicPr>
        <p:blipFill>
          <a:blip r:embed="rId3">
            <a:alphaModFix/>
          </a:blip>
          <a:stretch>
            <a:fillRect/>
          </a:stretch>
        </p:blipFill>
        <p:spPr>
          <a:xfrm>
            <a:off x="508625" y="2677225"/>
            <a:ext cx="8142249" cy="148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T-GoogleSlide-KrisTranslate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